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3" r:id="rId3"/>
    <p:sldId id="272" r:id="rId4"/>
    <p:sldId id="258" r:id="rId5"/>
    <p:sldId id="274" r:id="rId6"/>
    <p:sldId id="275" r:id="rId7"/>
    <p:sldId id="260" r:id="rId8"/>
    <p:sldId id="276" r:id="rId9"/>
    <p:sldId id="277" r:id="rId10"/>
    <p:sldId id="278" r:id="rId11"/>
    <p:sldId id="279" r:id="rId12"/>
    <p:sldId id="280" r:id="rId13"/>
    <p:sldId id="281" r:id="rId14"/>
    <p:sldId id="282" r:id="rId15"/>
    <p:sldId id="283" r:id="rId16"/>
    <p:sldId id="284" r:id="rId17"/>
    <p:sldId id="265" r:id="rId1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C5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09" autoAdjust="0"/>
    <p:restoredTop sz="94610"/>
  </p:normalViewPr>
  <p:slideViewPr>
    <p:cSldViewPr snapToGrid="0" snapToObjects="1">
      <p:cViewPr varScale="1">
        <p:scale>
          <a:sx n="74" d="100"/>
          <a:sy n="74" d="100"/>
        </p:scale>
        <p:origin x="56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8963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E4ECA-6133-560C-3072-47470A4576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733D20-0AAA-77A5-0E14-92CBDAC45E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53EF21-C096-3083-2CE4-3E6E8F7A487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5D1D51-7DB3-A3A3-7E3D-D6C233F0ABA1}"/>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9661506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C04037-8C63-B4B1-A718-87CFE32545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BD7B9D-6424-A319-BAA2-9C48258803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C30F8-9938-7EE3-53ED-87804C351D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432056-0961-2F4A-5794-066826095C71}"/>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4079785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7FDEE6-795D-E6B2-97A9-AC05E2C54F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4F903D-01B6-3BA7-223D-9285F2E744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4004C-02E7-72E3-468B-CD68E90F7A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C05E8D4-37CB-FDDB-95FC-5D7BD95579AC}"/>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233493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BA3B46-0E41-8BCE-7DA3-66ADE1245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2E5656-B2F1-04AE-7A68-EA7C28335E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FA26C6-C7FD-08BF-BFC3-52D82AB5AFA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8D1052D-D970-A68F-7EB9-5BDBBE6C9888}"/>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712224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8196D5-DD23-B789-DFE2-20D77706CE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CF8503-0DF7-B6EC-0841-2F4FBD9A02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80436E-13D5-8C5E-948C-204A091873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CFDA9EC-3E0B-114F-5CA9-5539F226B8C1}"/>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673047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0B94B-D2E1-256C-FD2D-2845BCA8D6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59AC6C-FEF5-42CC-E4C7-1369ABBC66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4C0274-A227-F4A7-4F50-AE91A06B00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7744582-E47F-5D1B-B0A3-5F20539D7C2B}"/>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242005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8513B-E1B2-CA28-5928-54E0C63AB0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0FB6C9-1F5D-295A-6ACC-5BAAA5DF77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92DF4F-620B-B99C-0FD3-39B4E75DF7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B255C76-A026-901A-232D-A3F0B2067A49}"/>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4828615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5EDD24-1CB2-3A66-C0C9-EF6F6EA840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3B2B67-BEC1-872B-5578-0E4792F842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6A7293-76FB-A5B5-9F89-2EF16747AD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AE8AC29-E958-71F0-1756-86A2EAB76204}"/>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368589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4F33D-B226-1989-6A09-729DAAE838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7C6121-D81F-B740-BCE1-C14DA2C322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97D3B2-E8F7-73A3-FCDF-444752D03BE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55B69F0-2CE6-79AD-6249-10B6DE1C5B92}"/>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872574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74DC82-43CC-0987-D01B-0396DD7EE6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F0DFD1-CB08-6900-55E3-4E37B734D0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F3BC28-B0D3-53FD-7E14-2D61A6432B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5005477-09C2-9F6A-91D3-3DEBEB546AF4}"/>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917289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1E10D-4433-F076-5174-861210F916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ABBC37-34EA-0358-42AB-ACB7F61133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7BCB61-BF63-B25E-D76E-B6184C7E6C8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D189F1-856B-4EC7-84A2-44250132E7E0}"/>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33556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0EC04-3D46-EC4E-7408-EA587D6679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72D664-383D-0457-3046-C24A01B7D0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049927-EEF7-75B4-64EE-99BE04D26A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29443F8-F6B5-35D3-649C-2373961A3927}"/>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063854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4F85D2-F70C-5A16-FC53-40AE6BB448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6B4FA6-F950-2759-3AF9-9B7A8A0693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85BF83-3A9C-5FC6-FB01-8A835FC986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676624-CF3C-94D4-B2E5-DB838FAF6DEF}"/>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2662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5.jp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1595194" y="1279860"/>
            <a:ext cx="11925867" cy="1814562"/>
          </a:xfrm>
          <a:prstGeom prst="rect">
            <a:avLst/>
          </a:prstGeom>
          <a:noFill/>
          <a:ln/>
        </p:spPr>
        <p:txBody>
          <a:bodyPr wrap="square" lIns="0" tIns="0" rIns="0" bIns="0" rtlCol="0" anchor="t"/>
          <a:lstStyle/>
          <a:p>
            <a:pPr algn="ctr"/>
            <a:r>
              <a:rPr lang="en-US" sz="5200" b="1" dirty="0">
                <a:effectLst/>
                <a:latin typeface="Segoe UI" panose="020B0502040204020203" pitchFamily="34" charset="0"/>
                <a:ea typeface="Times New Roman" panose="02020603050405020304" pitchFamily="18" charset="0"/>
                <a:cs typeface="Segoe UI" panose="020B0502040204020203" pitchFamily="34" charset="0"/>
              </a:rPr>
              <a:t>MAILOPS CLI E-MAIL MANAGEMENT TOOL</a:t>
            </a:r>
            <a:endParaRPr lang="en-IN" sz="5200" dirty="0">
              <a:effectLst/>
              <a:latin typeface="Segoe UI" panose="020B0502040204020203" pitchFamily="34" charset="0"/>
              <a:ea typeface="Times New Roman" panose="02020603050405020304" pitchFamily="18" charset="0"/>
              <a:cs typeface="Segoe UI" panose="020B0502040204020203" pitchFamily="34" charset="0"/>
            </a:endParaRPr>
          </a:p>
        </p:txBody>
      </p:sp>
      <p:pic>
        <p:nvPicPr>
          <p:cNvPr id="8" name="Picture 7">
            <a:extLst>
              <a:ext uri="{FF2B5EF4-FFF2-40B4-BE49-F238E27FC236}">
                <a16:creationId xmlns:a16="http://schemas.microsoft.com/office/drawing/2014/main" id="{3C3BCEAE-0DBF-ED99-895F-B0AD777A0691}"/>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4" name="Text 0"/>
          <p:cNvSpPr/>
          <p:nvPr/>
        </p:nvSpPr>
        <p:spPr>
          <a:xfrm>
            <a:off x="6001333" y="2987437"/>
            <a:ext cx="2954146" cy="704017"/>
          </a:xfrm>
          <a:prstGeom prst="rect">
            <a:avLst/>
          </a:prstGeom>
          <a:noFill/>
          <a:ln/>
        </p:spPr>
        <p:txBody>
          <a:bodyPr wrap="none" lIns="0" tIns="0" rIns="0" bIns="0" rtlCol="0" anchor="t"/>
          <a:lstStyle/>
          <a:p>
            <a:pPr marL="0" indent="0">
              <a:lnSpc>
                <a:spcPts val="5500"/>
              </a:lnSpc>
              <a:buNone/>
            </a:pPr>
            <a:r>
              <a:rPr lang="en-US" sz="3000" dirty="0">
                <a:solidFill>
                  <a:srgbClr val="1F1E1E"/>
                </a:solidFill>
                <a:latin typeface="Segoe UI" panose="020B0502040204020203" pitchFamily="34" charset="0"/>
                <a:ea typeface="Red Hat Text" pitchFamily="34" charset="-122"/>
                <a:cs typeface="Segoe UI" panose="020B0502040204020203" pitchFamily="34" charset="0"/>
              </a:rPr>
              <a:t>TEAM MEMBERS </a:t>
            </a:r>
            <a:endParaRPr lang="en-US" sz="3000" dirty="0">
              <a:latin typeface="Segoe UI" panose="020B0502040204020203" pitchFamily="34" charset="0"/>
              <a:cs typeface="Segoe UI" panose="020B0502040204020203" pitchFamily="34" charset="0"/>
            </a:endParaRPr>
          </a:p>
        </p:txBody>
      </p:sp>
      <p:sp>
        <p:nvSpPr>
          <p:cNvPr id="5" name="Text 1"/>
          <p:cNvSpPr/>
          <p:nvPr/>
        </p:nvSpPr>
        <p:spPr>
          <a:xfrm>
            <a:off x="5673434" y="4372012"/>
            <a:ext cx="4288935" cy="383024"/>
          </a:xfrm>
          <a:prstGeom prst="rect">
            <a:avLst/>
          </a:prstGeom>
          <a:noFill/>
          <a:ln/>
        </p:spPr>
        <p:txBody>
          <a:bodyPr wrap="none" lIns="0" tIns="0" rIns="0" bIns="0" rtlCol="0" anchor="t"/>
          <a:lstStyle/>
          <a:p>
            <a:pPr algn="l">
              <a:lnSpc>
                <a:spcPts val="3000"/>
              </a:lnSpc>
              <a:buSzPct val="100000"/>
            </a:pPr>
            <a:r>
              <a:rPr lang="en-US" sz="1850" dirty="0">
                <a:solidFill>
                  <a:srgbClr val="3B3535"/>
                </a:solidFill>
                <a:latin typeface="Roboto Light" pitchFamily="34" charset="0"/>
                <a:ea typeface="Roboto Light" pitchFamily="34" charset="-122"/>
                <a:cs typeface="Roboto Light" pitchFamily="34" charset="-120"/>
              </a:rPr>
              <a:t>2. ELANTHIRAYAN.E (310121104030)</a:t>
            </a:r>
            <a:endParaRPr lang="en-US" sz="1850" dirty="0"/>
          </a:p>
        </p:txBody>
      </p:sp>
      <p:sp>
        <p:nvSpPr>
          <p:cNvPr id="6" name="Text 2"/>
          <p:cNvSpPr/>
          <p:nvPr/>
        </p:nvSpPr>
        <p:spPr>
          <a:xfrm>
            <a:off x="5673434" y="3861194"/>
            <a:ext cx="3769389" cy="383024"/>
          </a:xfrm>
          <a:prstGeom prst="rect">
            <a:avLst/>
          </a:prstGeom>
          <a:noFill/>
          <a:ln/>
        </p:spPr>
        <p:txBody>
          <a:bodyPr wrap="none" lIns="0" tIns="0" rIns="0" bIns="0" rtlCol="0" anchor="t"/>
          <a:lstStyle/>
          <a:p>
            <a:pPr algn="l">
              <a:lnSpc>
                <a:spcPts val="3000"/>
              </a:lnSpc>
              <a:buSzPct val="100000"/>
            </a:pPr>
            <a:r>
              <a:rPr lang="en-US" sz="1850" dirty="0">
                <a:solidFill>
                  <a:srgbClr val="3B3535"/>
                </a:solidFill>
                <a:latin typeface="Roboto Light" pitchFamily="34" charset="0"/>
                <a:ea typeface="Roboto Light" pitchFamily="34" charset="-122"/>
                <a:cs typeface="Roboto Light" pitchFamily="34" charset="-120"/>
              </a:rPr>
              <a:t>1. DHIVAHAR.V (310121104025)</a:t>
            </a:r>
            <a:endParaRPr lang="en-US" sz="1850" dirty="0"/>
          </a:p>
        </p:txBody>
      </p:sp>
      <p:sp>
        <p:nvSpPr>
          <p:cNvPr id="10" name="Text 5"/>
          <p:cNvSpPr/>
          <p:nvPr/>
        </p:nvSpPr>
        <p:spPr>
          <a:xfrm>
            <a:off x="6715929" y="5621171"/>
            <a:ext cx="1524953" cy="383024"/>
          </a:xfrm>
          <a:prstGeom prst="rect">
            <a:avLst/>
          </a:prstGeom>
          <a:noFill/>
          <a:ln/>
        </p:spPr>
        <p:txBody>
          <a:bodyPr wrap="none" lIns="0" tIns="0" rIns="0" bIns="0" rtlCol="0" anchor="t"/>
          <a:lstStyle/>
          <a:p>
            <a:pPr marL="0" indent="0">
              <a:lnSpc>
                <a:spcPts val="3000"/>
              </a:lnSpc>
              <a:buNone/>
            </a:pPr>
            <a:r>
              <a:rPr lang="en-US" sz="1700" dirty="0">
                <a:solidFill>
                  <a:srgbClr val="3B3535"/>
                </a:solidFill>
                <a:latin typeface="Segoe UI" panose="020B0502040204020203" pitchFamily="34" charset="0"/>
                <a:ea typeface="Roboto Light" pitchFamily="34" charset="-122"/>
                <a:cs typeface="Segoe UI" panose="020B0502040204020203" pitchFamily="34" charset="0"/>
              </a:rPr>
              <a:t>GUIDE NAME</a:t>
            </a:r>
            <a:r>
              <a:rPr lang="en-US" sz="1850" b="1" dirty="0">
                <a:solidFill>
                  <a:srgbClr val="3B3535"/>
                </a:solidFill>
                <a:latin typeface="Roboto Light" pitchFamily="34" charset="0"/>
                <a:ea typeface="Roboto Light" pitchFamily="34" charset="-122"/>
                <a:cs typeface="Roboto Light" pitchFamily="34" charset="-120"/>
              </a:rPr>
              <a:t> </a:t>
            </a:r>
            <a:r>
              <a:rPr lang="en-US" sz="1850" dirty="0">
                <a:solidFill>
                  <a:srgbClr val="3B3535"/>
                </a:solidFill>
                <a:latin typeface="Roboto Light" pitchFamily="34" charset="0"/>
                <a:ea typeface="Roboto Light" pitchFamily="34" charset="-122"/>
                <a:cs typeface="Roboto Light" pitchFamily="34" charset="-120"/>
              </a:rPr>
              <a:t> </a:t>
            </a:r>
            <a:endParaRPr lang="en-US" sz="1850" dirty="0"/>
          </a:p>
        </p:txBody>
      </p:sp>
      <p:pic>
        <p:nvPicPr>
          <p:cNvPr id="11" name="Picture 2" descr="AIHT OFFICIAL (@aihtofficial ...">
            <a:extLst>
              <a:ext uri="{FF2B5EF4-FFF2-40B4-BE49-F238E27FC236}">
                <a16:creationId xmlns:a16="http://schemas.microsoft.com/office/drawing/2014/main" id="{60B528C5-26E6-B019-A42A-CC05B51349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E4C77A9-3E44-6DC2-CBAA-87D6946E74FA}"/>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15" name="Slide Number Placeholder 2">
            <a:extLst>
              <a:ext uri="{FF2B5EF4-FFF2-40B4-BE49-F238E27FC236}">
                <a16:creationId xmlns:a16="http://schemas.microsoft.com/office/drawing/2014/main" id="{58431430-CA2F-3038-4B33-15FA8A4ABC4D}"/>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a:t>
            </a:r>
          </a:p>
        </p:txBody>
      </p:sp>
      <p:sp>
        <p:nvSpPr>
          <p:cNvPr id="16" name="TextBox 15">
            <a:extLst>
              <a:ext uri="{FF2B5EF4-FFF2-40B4-BE49-F238E27FC236}">
                <a16:creationId xmlns:a16="http://schemas.microsoft.com/office/drawing/2014/main" id="{4279B517-C1F1-C210-CA81-CF5F85E49903}"/>
              </a:ext>
            </a:extLst>
          </p:cNvPr>
          <p:cNvSpPr txBox="1"/>
          <p:nvPr/>
        </p:nvSpPr>
        <p:spPr>
          <a:xfrm>
            <a:off x="5573463" y="6042459"/>
            <a:ext cx="4488875" cy="369332"/>
          </a:xfrm>
          <a:prstGeom prst="rect">
            <a:avLst/>
          </a:prstGeom>
          <a:noFill/>
        </p:spPr>
        <p:txBody>
          <a:bodyPr wrap="square" rtlCol="0">
            <a:spAutoFit/>
          </a:bodyPr>
          <a:lstStyle/>
          <a:p>
            <a:r>
              <a:rPr lang="en-IN" dirty="0"/>
              <a:t>Mr. A.S Balaji M.E.,(</a:t>
            </a:r>
            <a:r>
              <a:rPr lang="en-IN" dirty="0" err="1"/>
              <a:t>Ph.D</a:t>
            </a:r>
            <a:r>
              <a:rPr lang="en-IN" dirty="0"/>
              <a:t>) Assistant Professor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F2DAA8-E497-D8D7-411A-48796A48FF47}"/>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E1CD342F-79B2-7F33-8BF1-4E9D975C0E40}"/>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B0F1BA8F-4A5C-BDE3-D5E1-E0B9CFBFC67A}"/>
              </a:ext>
            </a:extLst>
          </p:cNvPr>
          <p:cNvSpPr/>
          <p:nvPr/>
        </p:nvSpPr>
        <p:spPr>
          <a:xfrm>
            <a:off x="514731" y="949083"/>
            <a:ext cx="2951483"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SCREENSHOTS</a:t>
            </a:r>
          </a:p>
        </p:txBody>
      </p:sp>
      <p:pic>
        <p:nvPicPr>
          <p:cNvPr id="5" name="Picture 4" descr="AIHT OFFICIAL (@aihtofficial ...">
            <a:extLst>
              <a:ext uri="{FF2B5EF4-FFF2-40B4-BE49-F238E27FC236}">
                <a16:creationId xmlns:a16="http://schemas.microsoft.com/office/drawing/2014/main" id="{D44D6C8C-0BB4-A3B0-3199-8B429AF828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B1DE16D-AEAD-57C6-0F2F-B2E6B0550F65}"/>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756841C7-D448-C5F1-5877-BC3B018FCCCE}"/>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10</a:t>
            </a:r>
          </a:p>
          <a:p>
            <a:endParaRPr lang="en-US" sz="1400" b="1" dirty="0">
              <a:latin typeface="Calibri" panose="020F0502020204030204" pitchFamily="34" charset="0"/>
              <a:ea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55475D03-8F81-5504-8D3E-D0E6ECEA26C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90472" y="2061851"/>
            <a:ext cx="10104546" cy="2442585"/>
          </a:xfrm>
          <a:prstGeom prst="rect">
            <a:avLst/>
          </a:prstGeom>
        </p:spPr>
      </p:pic>
      <p:pic>
        <p:nvPicPr>
          <p:cNvPr id="13" name="Picture 12">
            <a:extLst>
              <a:ext uri="{FF2B5EF4-FFF2-40B4-BE49-F238E27FC236}">
                <a16:creationId xmlns:a16="http://schemas.microsoft.com/office/drawing/2014/main" id="{73D6B2C1-94F1-C27F-66F1-3DFB9E9B840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90472" y="5205169"/>
            <a:ext cx="10104546" cy="2503747"/>
          </a:xfrm>
          <a:prstGeom prst="rect">
            <a:avLst/>
          </a:prstGeom>
        </p:spPr>
      </p:pic>
      <p:sp>
        <p:nvSpPr>
          <p:cNvPr id="14" name="Text 8">
            <a:extLst>
              <a:ext uri="{FF2B5EF4-FFF2-40B4-BE49-F238E27FC236}">
                <a16:creationId xmlns:a16="http://schemas.microsoft.com/office/drawing/2014/main" id="{09686F5C-DD64-4E10-F020-3BC02D1A2B08}"/>
              </a:ext>
            </a:extLst>
          </p:cNvPr>
          <p:cNvSpPr/>
          <p:nvPr/>
        </p:nvSpPr>
        <p:spPr>
          <a:xfrm>
            <a:off x="1899245" y="1748717"/>
            <a:ext cx="2844998" cy="313134"/>
          </a:xfrm>
          <a:prstGeom prst="rect">
            <a:avLst/>
          </a:prstGeom>
          <a:noFill/>
          <a:ln/>
        </p:spPr>
        <p:txBody>
          <a:bodyPr wrap="none" lIns="0" tIns="0" rIns="0" bIns="0" rtlCol="0" anchor="t"/>
          <a:lstStyle/>
          <a:p>
            <a:pPr marL="100965">
              <a:spcBef>
                <a:spcPts val="380"/>
              </a:spcBef>
            </a:pPr>
            <a:r>
              <a:rPr lang="en-US" sz="1500" b="1" kern="0" dirty="0">
                <a:effectLst/>
                <a:latin typeface="Times New Roman" panose="02020603050405020304" pitchFamily="18" charset="0"/>
                <a:ea typeface="Times New Roman" panose="02020603050405020304" pitchFamily="18" charset="0"/>
              </a:rPr>
              <a:t>Sending Mail Single or Multiple people</a:t>
            </a:r>
            <a:endParaRPr lang="en-IN" sz="1500" b="1" kern="0" dirty="0">
              <a:effectLst/>
              <a:latin typeface="Times New Roman" panose="02020603050405020304" pitchFamily="18" charset="0"/>
              <a:ea typeface="Times New Roman" panose="02020603050405020304" pitchFamily="18" charset="0"/>
            </a:endParaRPr>
          </a:p>
        </p:txBody>
      </p:sp>
      <p:sp>
        <p:nvSpPr>
          <p:cNvPr id="15" name="Text 8">
            <a:extLst>
              <a:ext uri="{FF2B5EF4-FFF2-40B4-BE49-F238E27FC236}">
                <a16:creationId xmlns:a16="http://schemas.microsoft.com/office/drawing/2014/main" id="{83377440-3FFA-FEA8-9B27-F008EF9F2F43}"/>
              </a:ext>
            </a:extLst>
          </p:cNvPr>
          <p:cNvSpPr/>
          <p:nvPr/>
        </p:nvSpPr>
        <p:spPr>
          <a:xfrm>
            <a:off x="1899245" y="4892035"/>
            <a:ext cx="2844998" cy="313134"/>
          </a:xfrm>
          <a:prstGeom prst="rect">
            <a:avLst/>
          </a:prstGeom>
          <a:noFill/>
          <a:ln/>
        </p:spPr>
        <p:txBody>
          <a:bodyPr wrap="none" lIns="0" tIns="0" rIns="0" bIns="0" rtlCol="0" anchor="t"/>
          <a:lstStyle/>
          <a:p>
            <a:pPr marL="100965">
              <a:spcBef>
                <a:spcPts val="380"/>
              </a:spcBef>
            </a:pPr>
            <a:r>
              <a:rPr lang="en-US" sz="1500" b="1" dirty="0">
                <a:effectLst/>
                <a:latin typeface="Times New Roman" panose="02020603050405020304" pitchFamily="18" charset="0"/>
                <a:ea typeface="Times New Roman" panose="02020603050405020304" pitchFamily="18" charset="0"/>
              </a:rPr>
              <a:t>Sending mail with Attachments</a:t>
            </a:r>
            <a:endParaRPr lang="en-IN" sz="1500" b="1" kern="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71758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DE543C-1136-BD80-7A18-D153D14BC6D7}"/>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A978181E-A9E4-7996-C9BE-991C0C0C9BDB}"/>
              </a:ext>
            </a:extLst>
          </p:cNvPr>
          <p:cNvPicPr>
            <a:picLocks noChangeAspect="1"/>
          </p:cNvPicPr>
          <p:nvPr/>
        </p:nvPicPr>
        <p:blipFill>
          <a:blip r:embed="rId3"/>
          <a:stretch>
            <a:fillRect/>
          </a:stretch>
        </p:blipFill>
        <p:spPr>
          <a:xfrm>
            <a:off x="12780819" y="7751423"/>
            <a:ext cx="1733224" cy="374267"/>
          </a:xfrm>
          <a:prstGeom prst="rect">
            <a:avLst/>
          </a:prstGeom>
        </p:spPr>
      </p:pic>
      <p:pic>
        <p:nvPicPr>
          <p:cNvPr id="5" name="Picture 4" descr="AIHT OFFICIAL (@aihtofficial ...">
            <a:extLst>
              <a:ext uri="{FF2B5EF4-FFF2-40B4-BE49-F238E27FC236}">
                <a16:creationId xmlns:a16="http://schemas.microsoft.com/office/drawing/2014/main" id="{3FAB3C43-9C7F-DFEE-7081-AFC1316F5D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0154FFB-40B5-239F-12E8-60E3716357BC}"/>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22772C9E-1551-3F4F-87B3-D08A5D9C9613}"/>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11</a:t>
            </a:r>
          </a:p>
          <a:p>
            <a:endParaRPr lang="en-US" sz="1400" b="1" dirty="0">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8667CB0-A0A8-2B17-8582-6A1B198F02F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22120" y="1497409"/>
            <a:ext cx="9557559" cy="3639127"/>
          </a:xfrm>
          <a:prstGeom prst="rect">
            <a:avLst/>
          </a:prstGeom>
        </p:spPr>
      </p:pic>
      <p:pic>
        <p:nvPicPr>
          <p:cNvPr id="4" name="Picture 3">
            <a:extLst>
              <a:ext uri="{FF2B5EF4-FFF2-40B4-BE49-F238E27FC236}">
                <a16:creationId xmlns:a16="http://schemas.microsoft.com/office/drawing/2014/main" id="{EDF2814E-BE8E-67D3-0D0F-0A693548CA2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422120" y="5649555"/>
            <a:ext cx="9588590" cy="2330663"/>
          </a:xfrm>
          <a:prstGeom prst="rect">
            <a:avLst/>
          </a:prstGeom>
        </p:spPr>
      </p:pic>
      <p:sp>
        <p:nvSpPr>
          <p:cNvPr id="6" name="Text 8">
            <a:extLst>
              <a:ext uri="{FF2B5EF4-FFF2-40B4-BE49-F238E27FC236}">
                <a16:creationId xmlns:a16="http://schemas.microsoft.com/office/drawing/2014/main" id="{03AFED66-9A84-6AAB-0513-C7A01D70E576}"/>
              </a:ext>
            </a:extLst>
          </p:cNvPr>
          <p:cNvSpPr/>
          <p:nvPr/>
        </p:nvSpPr>
        <p:spPr>
          <a:xfrm>
            <a:off x="2346055" y="1184275"/>
            <a:ext cx="2844998" cy="313134"/>
          </a:xfrm>
          <a:prstGeom prst="rect">
            <a:avLst/>
          </a:prstGeom>
          <a:noFill/>
          <a:ln/>
        </p:spPr>
        <p:txBody>
          <a:bodyPr wrap="none" lIns="0" tIns="0" rIns="0" bIns="0" rtlCol="0" anchor="t"/>
          <a:lstStyle/>
          <a:p>
            <a:pPr marL="100965">
              <a:spcBef>
                <a:spcPts val="380"/>
              </a:spcBef>
            </a:pPr>
            <a:r>
              <a:rPr lang="en-US" sz="1500" b="1" kern="0" dirty="0">
                <a:effectLst/>
                <a:latin typeface="Times New Roman" panose="02020603050405020304" pitchFamily="18" charset="0"/>
                <a:ea typeface="Times New Roman" panose="02020603050405020304" pitchFamily="18" charset="0"/>
              </a:rPr>
              <a:t>Read recent mails</a:t>
            </a:r>
            <a:endParaRPr lang="en-IN" sz="1500" b="1" kern="0" dirty="0">
              <a:effectLst/>
              <a:latin typeface="Times New Roman" panose="02020603050405020304" pitchFamily="18" charset="0"/>
              <a:ea typeface="Times New Roman" panose="02020603050405020304" pitchFamily="18" charset="0"/>
            </a:endParaRPr>
          </a:p>
        </p:txBody>
      </p:sp>
      <p:sp>
        <p:nvSpPr>
          <p:cNvPr id="8" name="Text 8">
            <a:extLst>
              <a:ext uri="{FF2B5EF4-FFF2-40B4-BE49-F238E27FC236}">
                <a16:creationId xmlns:a16="http://schemas.microsoft.com/office/drawing/2014/main" id="{BD234F7B-79AB-725B-7038-CDE5733D89E3}"/>
              </a:ext>
            </a:extLst>
          </p:cNvPr>
          <p:cNvSpPr/>
          <p:nvPr/>
        </p:nvSpPr>
        <p:spPr>
          <a:xfrm>
            <a:off x="2360741" y="5336421"/>
            <a:ext cx="2844998" cy="313134"/>
          </a:xfrm>
          <a:prstGeom prst="rect">
            <a:avLst/>
          </a:prstGeom>
          <a:noFill/>
          <a:ln/>
        </p:spPr>
        <p:txBody>
          <a:bodyPr wrap="none" lIns="0" tIns="0" rIns="0" bIns="0" rtlCol="0" anchor="t"/>
          <a:lstStyle/>
          <a:p>
            <a:pPr marL="100965">
              <a:spcBef>
                <a:spcPts val="380"/>
              </a:spcBef>
            </a:pPr>
            <a:r>
              <a:rPr lang="en-US" sz="1500" b="1" dirty="0">
                <a:effectLst/>
                <a:latin typeface="Times New Roman" panose="02020603050405020304" pitchFamily="18" charset="0"/>
                <a:ea typeface="Times New Roman" panose="02020603050405020304" pitchFamily="18" charset="0"/>
              </a:rPr>
              <a:t>Read Mails on Date</a:t>
            </a:r>
            <a:endParaRPr lang="en-IN" sz="1500" b="1" kern="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58760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A2FD6A-E006-1181-042B-7867AEB54B19}"/>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90EBA046-05F4-CB75-1D64-E27AD06FC5B8}"/>
              </a:ext>
            </a:extLst>
          </p:cNvPr>
          <p:cNvPicPr>
            <a:picLocks noChangeAspect="1"/>
          </p:cNvPicPr>
          <p:nvPr/>
        </p:nvPicPr>
        <p:blipFill>
          <a:blip r:embed="rId3"/>
          <a:stretch>
            <a:fillRect/>
          </a:stretch>
        </p:blipFill>
        <p:spPr>
          <a:xfrm>
            <a:off x="12780819" y="7751423"/>
            <a:ext cx="1733224" cy="374267"/>
          </a:xfrm>
          <a:prstGeom prst="rect">
            <a:avLst/>
          </a:prstGeom>
        </p:spPr>
      </p:pic>
      <p:pic>
        <p:nvPicPr>
          <p:cNvPr id="5" name="Picture 4" descr="AIHT OFFICIAL (@aihtofficial ...">
            <a:extLst>
              <a:ext uri="{FF2B5EF4-FFF2-40B4-BE49-F238E27FC236}">
                <a16:creationId xmlns:a16="http://schemas.microsoft.com/office/drawing/2014/main" id="{CD8F79B9-155B-9D89-11DC-7EE14A2048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1D0981B-46E7-F1D8-A9E9-706A8A222DC4}"/>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21A2B961-E284-5397-0868-27BCCC569FEB}"/>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12</a:t>
            </a:r>
          </a:p>
        </p:txBody>
      </p:sp>
      <p:pic>
        <p:nvPicPr>
          <p:cNvPr id="11" name="Picture 10">
            <a:extLst>
              <a:ext uri="{FF2B5EF4-FFF2-40B4-BE49-F238E27FC236}">
                <a16:creationId xmlns:a16="http://schemas.microsoft.com/office/drawing/2014/main" id="{EE8DF06D-6620-B7E3-9074-F2C96242054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62777" y="1387504"/>
            <a:ext cx="9904845" cy="3506614"/>
          </a:xfrm>
          <a:prstGeom prst="rect">
            <a:avLst/>
          </a:prstGeom>
        </p:spPr>
      </p:pic>
      <p:sp>
        <p:nvSpPr>
          <p:cNvPr id="13" name="TextBox 12">
            <a:extLst>
              <a:ext uri="{FF2B5EF4-FFF2-40B4-BE49-F238E27FC236}">
                <a16:creationId xmlns:a16="http://schemas.microsoft.com/office/drawing/2014/main" id="{097BC83F-5195-0219-7E45-4443653034DD}"/>
              </a:ext>
            </a:extLst>
          </p:cNvPr>
          <p:cNvSpPr txBox="1"/>
          <p:nvPr/>
        </p:nvSpPr>
        <p:spPr>
          <a:xfrm>
            <a:off x="2286000" y="1094324"/>
            <a:ext cx="2514600" cy="323165"/>
          </a:xfrm>
          <a:prstGeom prst="rect">
            <a:avLst/>
          </a:prstGeom>
          <a:noFill/>
        </p:spPr>
        <p:txBody>
          <a:bodyPr wrap="square">
            <a:spAutoFit/>
          </a:bodyPr>
          <a:lstStyle/>
          <a:p>
            <a:pPr>
              <a:tabLst>
                <a:tab pos="1310640" algn="l"/>
              </a:tabLst>
            </a:pPr>
            <a:r>
              <a:rPr lang="en-US" sz="1500" b="1" dirty="0">
                <a:effectLst/>
                <a:latin typeface="Times New Roman" panose="02020603050405020304" pitchFamily="18" charset="0"/>
                <a:ea typeface="Times New Roman" panose="02020603050405020304" pitchFamily="18" charset="0"/>
              </a:rPr>
              <a:t>Read Mails on Date Range</a:t>
            </a:r>
            <a:endParaRPr lang="en-IN" sz="1500" dirty="0">
              <a:effectLst/>
              <a:latin typeface="Times New Roman" panose="02020603050405020304" pitchFamily="18" charset="0"/>
              <a:ea typeface="Times New Roman" panose="02020603050405020304" pitchFamily="18" charset="0"/>
            </a:endParaRPr>
          </a:p>
        </p:txBody>
      </p:sp>
      <p:pic>
        <p:nvPicPr>
          <p:cNvPr id="14" name="Picture 13">
            <a:extLst>
              <a:ext uri="{FF2B5EF4-FFF2-40B4-BE49-F238E27FC236}">
                <a16:creationId xmlns:a16="http://schemas.microsoft.com/office/drawing/2014/main" id="{F3CA6BFD-7EC5-3F9D-6D51-34B5B2F964E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2776" y="5405223"/>
            <a:ext cx="9904845" cy="2678903"/>
          </a:xfrm>
          <a:prstGeom prst="rect">
            <a:avLst/>
          </a:prstGeom>
        </p:spPr>
      </p:pic>
      <p:sp>
        <p:nvSpPr>
          <p:cNvPr id="16" name="TextBox 15">
            <a:extLst>
              <a:ext uri="{FF2B5EF4-FFF2-40B4-BE49-F238E27FC236}">
                <a16:creationId xmlns:a16="http://schemas.microsoft.com/office/drawing/2014/main" id="{89E95CE5-E981-94C6-5936-D1C7A1E0AE66}"/>
              </a:ext>
            </a:extLst>
          </p:cNvPr>
          <p:cNvSpPr txBox="1"/>
          <p:nvPr/>
        </p:nvSpPr>
        <p:spPr>
          <a:xfrm>
            <a:off x="2286000" y="5114812"/>
            <a:ext cx="7315200" cy="323165"/>
          </a:xfrm>
          <a:prstGeom prst="rect">
            <a:avLst/>
          </a:prstGeom>
          <a:noFill/>
        </p:spPr>
        <p:txBody>
          <a:bodyPr wrap="square">
            <a:spAutoFit/>
          </a:bodyPr>
          <a:lstStyle/>
          <a:p>
            <a:r>
              <a:rPr lang="en-US" sz="1500" b="1" dirty="0">
                <a:effectLst/>
                <a:latin typeface="Times New Roman" panose="02020603050405020304" pitchFamily="18" charset="0"/>
                <a:ea typeface="Times New Roman" panose="02020603050405020304" pitchFamily="18" charset="0"/>
              </a:rPr>
              <a:t>Set &amp; Fetch Star Mails </a:t>
            </a:r>
            <a:endParaRPr lang="en-IN" sz="1500" dirty="0"/>
          </a:p>
        </p:txBody>
      </p:sp>
    </p:spTree>
    <p:extLst>
      <p:ext uri="{BB962C8B-B14F-4D97-AF65-F5344CB8AC3E}">
        <p14:creationId xmlns:p14="http://schemas.microsoft.com/office/powerpoint/2010/main" val="2875383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385996-42BA-D2E1-8BE5-442EB6DE427F}"/>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EFC711CD-5066-9B9A-421C-A234FFDD0C2C}"/>
              </a:ext>
            </a:extLst>
          </p:cNvPr>
          <p:cNvPicPr>
            <a:picLocks noChangeAspect="1"/>
          </p:cNvPicPr>
          <p:nvPr/>
        </p:nvPicPr>
        <p:blipFill>
          <a:blip r:embed="rId3"/>
          <a:stretch>
            <a:fillRect/>
          </a:stretch>
        </p:blipFill>
        <p:spPr>
          <a:xfrm>
            <a:off x="12780819" y="7751423"/>
            <a:ext cx="1733224" cy="374267"/>
          </a:xfrm>
          <a:prstGeom prst="rect">
            <a:avLst/>
          </a:prstGeom>
        </p:spPr>
      </p:pic>
      <p:pic>
        <p:nvPicPr>
          <p:cNvPr id="5" name="Picture 4" descr="AIHT OFFICIAL (@aihtofficial ...">
            <a:extLst>
              <a:ext uri="{FF2B5EF4-FFF2-40B4-BE49-F238E27FC236}">
                <a16:creationId xmlns:a16="http://schemas.microsoft.com/office/drawing/2014/main" id="{6CCCF6FE-EC97-C725-31C7-1D9DB3D868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1D0DFDD-B534-B160-9192-47CDBF67168C}"/>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23CFC7A8-C06C-FBC5-C43B-7F40B07EE6AC}"/>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13</a:t>
            </a:r>
          </a:p>
        </p:txBody>
      </p:sp>
      <p:sp>
        <p:nvSpPr>
          <p:cNvPr id="13" name="TextBox 12">
            <a:extLst>
              <a:ext uri="{FF2B5EF4-FFF2-40B4-BE49-F238E27FC236}">
                <a16:creationId xmlns:a16="http://schemas.microsoft.com/office/drawing/2014/main" id="{3C3FA6FF-E5BA-259B-F64B-54E5875D7A3A}"/>
              </a:ext>
            </a:extLst>
          </p:cNvPr>
          <p:cNvSpPr txBox="1"/>
          <p:nvPr/>
        </p:nvSpPr>
        <p:spPr>
          <a:xfrm>
            <a:off x="2286000" y="1094324"/>
            <a:ext cx="2514600" cy="323165"/>
          </a:xfrm>
          <a:prstGeom prst="rect">
            <a:avLst/>
          </a:prstGeom>
          <a:noFill/>
        </p:spPr>
        <p:txBody>
          <a:bodyPr wrap="square">
            <a:spAutoFit/>
          </a:bodyPr>
          <a:lstStyle/>
          <a:p>
            <a:pPr>
              <a:tabLst>
                <a:tab pos="1310640" algn="l"/>
              </a:tabLst>
            </a:pPr>
            <a:r>
              <a:rPr lang="en-US" sz="1500" b="1" dirty="0">
                <a:effectLst/>
                <a:latin typeface="Times New Roman" panose="02020603050405020304" pitchFamily="18" charset="0"/>
                <a:ea typeface="Times New Roman" panose="02020603050405020304" pitchFamily="18" charset="0"/>
              </a:rPr>
              <a:t>Search Sender by Mail</a:t>
            </a:r>
            <a:endParaRPr lang="en-IN" sz="1500" dirty="0">
              <a:effectLst/>
              <a:latin typeface="Times New Roman" panose="02020603050405020304" pitchFamily="18" charset="0"/>
              <a:ea typeface="Times New Roman" panose="02020603050405020304" pitchFamily="18" charset="0"/>
            </a:endParaRPr>
          </a:p>
        </p:txBody>
      </p:sp>
      <p:sp>
        <p:nvSpPr>
          <p:cNvPr id="16" name="TextBox 15">
            <a:extLst>
              <a:ext uri="{FF2B5EF4-FFF2-40B4-BE49-F238E27FC236}">
                <a16:creationId xmlns:a16="http://schemas.microsoft.com/office/drawing/2014/main" id="{46E5ACAB-E0A0-FC81-E39D-7E6800725F99}"/>
              </a:ext>
            </a:extLst>
          </p:cNvPr>
          <p:cNvSpPr txBox="1"/>
          <p:nvPr/>
        </p:nvSpPr>
        <p:spPr>
          <a:xfrm>
            <a:off x="2286000" y="4824634"/>
            <a:ext cx="7315200" cy="323165"/>
          </a:xfrm>
          <a:prstGeom prst="rect">
            <a:avLst/>
          </a:prstGeom>
          <a:noFill/>
        </p:spPr>
        <p:txBody>
          <a:bodyPr wrap="square">
            <a:spAutoFit/>
          </a:bodyPr>
          <a:lstStyle/>
          <a:p>
            <a:r>
              <a:rPr lang="en-US" sz="1500" b="1" dirty="0">
                <a:effectLst/>
                <a:latin typeface="Times New Roman" panose="02020603050405020304" pitchFamily="18" charset="0"/>
                <a:ea typeface="Times New Roman" panose="02020603050405020304" pitchFamily="18" charset="0"/>
              </a:rPr>
              <a:t>Help Commands </a:t>
            </a:r>
            <a:endParaRPr lang="en-IN" sz="1500" dirty="0"/>
          </a:p>
        </p:txBody>
      </p:sp>
      <p:pic>
        <p:nvPicPr>
          <p:cNvPr id="2" name="Picture 1">
            <a:extLst>
              <a:ext uri="{FF2B5EF4-FFF2-40B4-BE49-F238E27FC236}">
                <a16:creationId xmlns:a16="http://schemas.microsoft.com/office/drawing/2014/main" id="{CA47FFE5-2833-13B3-C65D-7090418C49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62776" y="1395570"/>
            <a:ext cx="9904844" cy="2946880"/>
          </a:xfrm>
          <a:prstGeom prst="rect">
            <a:avLst/>
          </a:prstGeom>
        </p:spPr>
      </p:pic>
      <p:pic>
        <p:nvPicPr>
          <p:cNvPr id="6" name="Picture 5">
            <a:extLst>
              <a:ext uri="{FF2B5EF4-FFF2-40B4-BE49-F238E27FC236}">
                <a16:creationId xmlns:a16="http://schemas.microsoft.com/office/drawing/2014/main" id="{D93AAD38-1F03-43E8-AF2C-B0454D7C3C3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2776" y="5147799"/>
            <a:ext cx="9904844" cy="2652948"/>
          </a:xfrm>
          <a:prstGeom prst="rect">
            <a:avLst/>
          </a:prstGeom>
        </p:spPr>
      </p:pic>
    </p:spTree>
    <p:extLst>
      <p:ext uri="{BB962C8B-B14F-4D97-AF65-F5344CB8AC3E}">
        <p14:creationId xmlns:p14="http://schemas.microsoft.com/office/powerpoint/2010/main" val="3662169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60C726-3464-AAF3-734E-10586C7E0604}"/>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29EC210A-FA06-C9BC-88C5-13BA62E7E232}"/>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CCE70E0C-C493-B2AF-79C0-87B23EF9E10A}"/>
              </a:ext>
            </a:extLst>
          </p:cNvPr>
          <p:cNvSpPr/>
          <p:nvPr/>
        </p:nvSpPr>
        <p:spPr>
          <a:xfrm>
            <a:off x="1919150" y="1503508"/>
            <a:ext cx="2678529"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CONCLUSION</a:t>
            </a:r>
          </a:p>
        </p:txBody>
      </p:sp>
      <p:sp>
        <p:nvSpPr>
          <p:cNvPr id="4" name="Text 1">
            <a:extLst>
              <a:ext uri="{FF2B5EF4-FFF2-40B4-BE49-F238E27FC236}">
                <a16:creationId xmlns:a16="http://schemas.microsoft.com/office/drawing/2014/main" id="{57E05984-5B9F-F02A-B848-F35C98554C26}"/>
              </a:ext>
            </a:extLst>
          </p:cNvPr>
          <p:cNvSpPr/>
          <p:nvPr/>
        </p:nvSpPr>
        <p:spPr>
          <a:xfrm>
            <a:off x="3331726" y="2491990"/>
            <a:ext cx="9947856" cy="4234102"/>
          </a:xfrm>
          <a:prstGeom prst="rect">
            <a:avLst/>
          </a:prstGeom>
          <a:noFill/>
          <a:ln/>
        </p:spPr>
        <p:txBody>
          <a:bodyPr wrap="square" lIns="0" tIns="0" rIns="0" bIns="0" rtlCol="0" anchor="t"/>
          <a:lstStyle/>
          <a:p>
            <a:pPr>
              <a:buNone/>
            </a:pPr>
            <a:r>
              <a:rPr lang="en-US" sz="2000" b="1" dirty="0">
                <a:latin typeface="Times New Roman" panose="02020603050405020304" pitchFamily="18" charset="0"/>
                <a:cs typeface="Times New Roman" panose="02020603050405020304" pitchFamily="18" charset="0"/>
              </a:rPr>
              <a:t>Enhanced Email Management with AI Capabilities: </a:t>
            </a:r>
            <a:r>
              <a:rPr lang="en-US" sz="2000" dirty="0">
                <a:latin typeface="Times New Roman" panose="02020603050405020304" pitchFamily="18" charset="0"/>
                <a:cs typeface="Times New Roman" panose="02020603050405020304" pitchFamily="18" charset="0"/>
              </a:rPr>
              <a:t>Integrates core functionalities like sending, receiving, smart filtering, and management through a command-line interface, now enriched with AI-powered features such as tone conversion, subject enhancement, email summarization, and sentiment analysis.</a:t>
            </a:r>
          </a:p>
          <a:p>
            <a:endParaRPr lang="en-US" sz="2000" dirty="0">
              <a:latin typeface="Times New Roman" panose="02020603050405020304" pitchFamily="18" charset="0"/>
              <a:ea typeface="Roboto Light" panose="02000000000000000000" pitchFamily="2" charset="0"/>
              <a:cs typeface="Times New Roman" panose="02020603050405020304" pitchFamily="18" charset="0"/>
            </a:endParaRPr>
          </a:p>
          <a:p>
            <a:endParaRPr lang="en-US" sz="1200" dirty="0">
              <a:latin typeface="Times New Roman" panose="02020603050405020304" pitchFamily="18" charset="0"/>
              <a:ea typeface="Roboto Light" panose="02000000000000000000" pitchFamily="2" charset="0"/>
              <a:cs typeface="Times New Roman" panose="02020603050405020304" pitchFamily="18" charset="0"/>
            </a:endParaRPr>
          </a:p>
          <a:p>
            <a:pPr>
              <a:buNone/>
            </a:pPr>
            <a:r>
              <a:rPr lang="en-US" sz="2000" b="1" dirty="0">
                <a:latin typeface="Times New Roman" panose="02020603050405020304" pitchFamily="18" charset="0"/>
                <a:cs typeface="Times New Roman" panose="02020603050405020304" pitchFamily="18" charset="0"/>
              </a:rPr>
              <a:t>High Performance and Efficient Processing: </a:t>
            </a:r>
            <a:r>
              <a:rPr lang="en-US" sz="2000" dirty="0">
                <a:latin typeface="Times New Roman" panose="02020603050405020304" pitchFamily="18" charset="0"/>
                <a:cs typeface="Times New Roman" panose="02020603050405020304" pitchFamily="18" charset="0"/>
              </a:rPr>
              <a:t>Optimized for bulk operations with minimal latency, leveraging Hugging Face NLP models for intelligent content processing and seamless transformation during communication tasks.</a:t>
            </a:r>
          </a:p>
          <a:p>
            <a:endParaRPr lang="en-US" sz="2000" dirty="0">
              <a:latin typeface="Times New Roman" panose="02020603050405020304" pitchFamily="18" charset="0"/>
              <a:ea typeface="Roboto Light" panose="02000000000000000000" pitchFamily="2" charset="0"/>
              <a:cs typeface="Times New Roman" panose="02020603050405020304" pitchFamily="18" charset="0"/>
            </a:endParaRPr>
          </a:p>
          <a:p>
            <a:endParaRPr lang="en-US" sz="1000" dirty="0">
              <a:latin typeface="Times New Roman" panose="02020603050405020304" pitchFamily="18" charset="0"/>
              <a:ea typeface="Roboto Light" panose="02000000000000000000" pitchFamily="2" charset="0"/>
              <a:cs typeface="Times New Roman" panose="02020603050405020304" pitchFamily="18" charset="0"/>
            </a:endParaRPr>
          </a:p>
          <a:p>
            <a:pPr>
              <a:buNone/>
            </a:pPr>
            <a:r>
              <a:rPr lang="en-US" sz="2000" b="1" dirty="0">
                <a:latin typeface="Times New Roman" panose="02020603050405020304" pitchFamily="18" charset="0"/>
                <a:cs typeface="Times New Roman" panose="02020603050405020304" pitchFamily="18" charset="0"/>
              </a:rPr>
              <a:t>User-Friendly CLI Interaction and Robust Testing: </a:t>
            </a:r>
            <a:r>
              <a:rPr lang="en-US" sz="2000" dirty="0">
                <a:latin typeface="Times New Roman" panose="02020603050405020304" pitchFamily="18" charset="0"/>
                <a:cs typeface="Times New Roman" panose="02020603050405020304" pitchFamily="18" charset="0"/>
              </a:rPr>
              <a:t>Command-line interface supported by clear documentation, intuitive commands, and robust error handling, ensuring smooth adoption and reliable performance across various platforms.</a:t>
            </a:r>
          </a:p>
        </p:txBody>
      </p:sp>
      <p:pic>
        <p:nvPicPr>
          <p:cNvPr id="5" name="Picture 4" descr="AIHT OFFICIAL (@aihtofficial ...">
            <a:extLst>
              <a:ext uri="{FF2B5EF4-FFF2-40B4-BE49-F238E27FC236}">
                <a16:creationId xmlns:a16="http://schemas.microsoft.com/office/drawing/2014/main" id="{1EE1FC95-3CA5-25C1-8C0F-19CCBC62AE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87DF4E6-CF8D-122E-205E-E522D1E85B0C}"/>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E9AC689E-D8DD-E3A3-1D5C-88FE336EA3C4}"/>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14</a:t>
            </a:r>
          </a:p>
        </p:txBody>
      </p:sp>
      <p:sp>
        <p:nvSpPr>
          <p:cNvPr id="13" name="Shape 1">
            <a:extLst>
              <a:ext uri="{FF2B5EF4-FFF2-40B4-BE49-F238E27FC236}">
                <a16:creationId xmlns:a16="http://schemas.microsoft.com/office/drawing/2014/main" id="{ADC001EA-C755-B4DA-4A42-91304CB9F902}"/>
              </a:ext>
            </a:extLst>
          </p:cNvPr>
          <p:cNvSpPr/>
          <p:nvPr/>
        </p:nvSpPr>
        <p:spPr>
          <a:xfrm>
            <a:off x="2874291" y="2510961"/>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CAF49869-BAB2-09A9-2D2E-A8309C266196}"/>
              </a:ext>
            </a:extLst>
          </p:cNvPr>
          <p:cNvSpPr/>
          <p:nvPr/>
        </p:nvSpPr>
        <p:spPr>
          <a:xfrm>
            <a:off x="2904027" y="4223659"/>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852AAE21-19B6-EDCB-C561-58EA6600EA99}"/>
              </a:ext>
            </a:extLst>
          </p:cNvPr>
          <p:cNvSpPr txBox="1"/>
          <p:nvPr/>
        </p:nvSpPr>
        <p:spPr>
          <a:xfrm>
            <a:off x="2915770" y="2513934"/>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F50004E1-BE33-5B68-94D9-9E613CB03CDB}"/>
              </a:ext>
            </a:extLst>
          </p:cNvPr>
          <p:cNvSpPr txBox="1"/>
          <p:nvPr/>
        </p:nvSpPr>
        <p:spPr>
          <a:xfrm>
            <a:off x="2932636" y="4223659"/>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1E11A688-019E-1324-A1B0-BFE529072141}"/>
              </a:ext>
            </a:extLst>
          </p:cNvPr>
          <p:cNvSpPr/>
          <p:nvPr/>
        </p:nvSpPr>
        <p:spPr>
          <a:xfrm>
            <a:off x="2880272" y="5610102"/>
            <a:ext cx="378143" cy="383025"/>
          </a:xfrm>
          <a:prstGeom prst="roundRect">
            <a:avLst>
              <a:gd name="adj" fmla="val 6668"/>
            </a:avLst>
          </a:prstGeom>
          <a:solidFill>
            <a:srgbClr val="F3E8E8"/>
          </a:solidFill>
          <a:ln/>
        </p:spPr>
      </p:sp>
      <p:sp>
        <p:nvSpPr>
          <p:cNvPr id="19" name="TextBox 18">
            <a:extLst>
              <a:ext uri="{FF2B5EF4-FFF2-40B4-BE49-F238E27FC236}">
                <a16:creationId xmlns:a16="http://schemas.microsoft.com/office/drawing/2014/main" id="{305676D2-0553-C7C3-BAF9-F2B6A976D5CE}"/>
              </a:ext>
            </a:extLst>
          </p:cNvPr>
          <p:cNvSpPr txBox="1"/>
          <p:nvPr/>
        </p:nvSpPr>
        <p:spPr>
          <a:xfrm>
            <a:off x="2927545" y="5641266"/>
            <a:ext cx="415957" cy="369332"/>
          </a:xfrm>
          <a:prstGeom prst="rect">
            <a:avLst/>
          </a:prstGeom>
          <a:noFill/>
        </p:spPr>
        <p:txBody>
          <a:bodyPr wrap="square" rtlCol="0">
            <a:spAutoFit/>
          </a:bodyPr>
          <a:lstStyle/>
          <a:p>
            <a:r>
              <a:rPr lang="en-IN" dirty="0">
                <a:latin typeface="Impact" panose="020B0806030902050204" pitchFamily="34" charset="0"/>
              </a:rPr>
              <a:t>3</a:t>
            </a:r>
          </a:p>
        </p:txBody>
      </p:sp>
    </p:spTree>
    <p:extLst>
      <p:ext uri="{BB962C8B-B14F-4D97-AF65-F5344CB8AC3E}">
        <p14:creationId xmlns:p14="http://schemas.microsoft.com/office/powerpoint/2010/main" val="28622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15C3BF-245C-8000-061B-E22069D2547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BDB23414-40E1-2220-FEB3-A9EA4FB9E745}"/>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C58D207F-8510-3120-440F-F2DDBE37AFF7}"/>
              </a:ext>
            </a:extLst>
          </p:cNvPr>
          <p:cNvSpPr/>
          <p:nvPr/>
        </p:nvSpPr>
        <p:spPr>
          <a:xfrm>
            <a:off x="1668163" y="1503508"/>
            <a:ext cx="5073932"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FUTURE ENHANCEMENT </a:t>
            </a:r>
          </a:p>
        </p:txBody>
      </p:sp>
      <p:sp>
        <p:nvSpPr>
          <p:cNvPr id="4" name="Text 1">
            <a:extLst>
              <a:ext uri="{FF2B5EF4-FFF2-40B4-BE49-F238E27FC236}">
                <a16:creationId xmlns:a16="http://schemas.microsoft.com/office/drawing/2014/main" id="{E375E3B3-03E0-2CBD-0715-545DFCEE8D12}"/>
              </a:ext>
            </a:extLst>
          </p:cNvPr>
          <p:cNvSpPr/>
          <p:nvPr/>
        </p:nvSpPr>
        <p:spPr>
          <a:xfrm>
            <a:off x="3331726" y="2491989"/>
            <a:ext cx="9947856" cy="4605001"/>
          </a:xfrm>
          <a:prstGeom prst="rect">
            <a:avLst/>
          </a:prstGeom>
          <a:noFill/>
          <a:ln/>
        </p:spPr>
        <p:txBody>
          <a:bodyPr wrap="square" lIns="0" tIns="0" rIns="0" bIns="0" rtlCol="0" anchor="t"/>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Email Responses and Analytics: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Introducing automated email replies based on criteria like keywords or sender details, along with advanced analytics to track metrics such as open rates and response times, improving email efficiency and user insights.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a:buNone/>
            </a:pPr>
            <a:endParaRPr lang="en-US" sz="2000" dirty="0">
              <a:latin typeface="Times New Roman" panose="02020603050405020304" pitchFamily="18" charset="0"/>
              <a:cs typeface="Times New Roman" panose="02020603050405020304" pitchFamily="18" charset="0"/>
            </a:endParaRPr>
          </a:p>
          <a:p>
            <a:pPr>
              <a:buNone/>
            </a:pPr>
            <a:r>
              <a:rPr lang="en-US" sz="2000" b="1" dirty="0">
                <a:latin typeface="Times New Roman" panose="02020603050405020304" pitchFamily="18" charset="0"/>
                <a:cs typeface="Times New Roman" panose="02020603050405020304" pitchFamily="18" charset="0"/>
              </a:rPr>
              <a:t>Enhanced Security Features and Multi-Platform Support: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Introducing end-to-end encryption, spam filtering, phishing detection, and expanding multi-platform support, including mobile compatibility, to ensure better security and flexibility for users on-the-go.</a:t>
            </a:r>
          </a:p>
          <a:p>
            <a:endParaRPr lang="en-US" dirty="0">
              <a:latin typeface="Times New Roman" panose="02020603050405020304" pitchFamily="18" charset="0"/>
              <a:ea typeface="Roboto Light" panose="02000000000000000000" pitchFamily="2" charset="0"/>
              <a:cs typeface="Times New Roman" panose="02020603050405020304" pitchFamily="18" charset="0"/>
            </a:endParaRPr>
          </a:p>
          <a:p>
            <a:endParaRPr lang="en-US" sz="1000" dirty="0">
              <a:latin typeface="Times New Roman" panose="02020603050405020304" pitchFamily="18" charset="0"/>
              <a:ea typeface="Roboto Light" panose="02000000000000000000" pitchFamily="2" charset="0"/>
              <a:cs typeface="Times New Roman" panose="02020603050405020304" pitchFamily="18" charset="0"/>
            </a:endParaRPr>
          </a:p>
          <a:p>
            <a:pPr>
              <a:buNone/>
            </a:pPr>
            <a:r>
              <a:rPr lang="en-US" sz="2000" b="1" dirty="0">
                <a:latin typeface="Times New Roman" panose="02020603050405020304" pitchFamily="18" charset="0"/>
                <a:cs typeface="Times New Roman" panose="02020603050405020304" pitchFamily="18" charset="0"/>
              </a:rPr>
              <a:t>User-Friendly CLI Interaction and Robust Testing: </a:t>
            </a:r>
            <a:r>
              <a:rPr lang="en-US" sz="2000" dirty="0">
                <a:latin typeface="Times New Roman" panose="02020603050405020304" pitchFamily="18" charset="0"/>
                <a:cs typeface="Times New Roman" panose="02020603050405020304" pitchFamily="18" charset="0"/>
              </a:rPr>
              <a:t>Command-line interface supported by clear documentation, intuitive commands, and robust error handling, ensuring smooth adoption and reliable performance across various platforms.</a:t>
            </a:r>
          </a:p>
        </p:txBody>
      </p:sp>
      <p:pic>
        <p:nvPicPr>
          <p:cNvPr id="5" name="Picture 4" descr="AIHT OFFICIAL (@aihtofficial ...">
            <a:extLst>
              <a:ext uri="{FF2B5EF4-FFF2-40B4-BE49-F238E27FC236}">
                <a16:creationId xmlns:a16="http://schemas.microsoft.com/office/drawing/2014/main" id="{153E5DB9-E0ED-04B2-1D7C-06FD80C22D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CB246D3-0D07-EE21-9AA7-7306189B2492}"/>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29A43BAB-664B-10AD-CE5C-C1B1DBC95E9E}"/>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15</a:t>
            </a:r>
          </a:p>
        </p:txBody>
      </p:sp>
      <p:sp>
        <p:nvSpPr>
          <p:cNvPr id="13" name="Shape 1">
            <a:extLst>
              <a:ext uri="{FF2B5EF4-FFF2-40B4-BE49-F238E27FC236}">
                <a16:creationId xmlns:a16="http://schemas.microsoft.com/office/drawing/2014/main" id="{05C49B55-2842-35CF-71EC-7707B1071D0B}"/>
              </a:ext>
            </a:extLst>
          </p:cNvPr>
          <p:cNvSpPr/>
          <p:nvPr/>
        </p:nvSpPr>
        <p:spPr>
          <a:xfrm>
            <a:off x="2874291" y="2510961"/>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554A2B0C-0017-3248-5D65-7F540EB0A897}"/>
              </a:ext>
            </a:extLst>
          </p:cNvPr>
          <p:cNvSpPr/>
          <p:nvPr/>
        </p:nvSpPr>
        <p:spPr>
          <a:xfrm>
            <a:off x="2870216" y="3878024"/>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A083C4AD-AFDA-D5D4-F8B9-615811C96A96}"/>
              </a:ext>
            </a:extLst>
          </p:cNvPr>
          <p:cNvSpPr txBox="1"/>
          <p:nvPr/>
        </p:nvSpPr>
        <p:spPr>
          <a:xfrm>
            <a:off x="2915770" y="2513934"/>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117B83E4-2949-A893-A610-F839B61F99DA}"/>
              </a:ext>
            </a:extLst>
          </p:cNvPr>
          <p:cNvSpPr txBox="1"/>
          <p:nvPr/>
        </p:nvSpPr>
        <p:spPr>
          <a:xfrm>
            <a:off x="2932636" y="3878024"/>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A14FB442-3A43-BE9F-49DF-4F27C7B04D3F}"/>
              </a:ext>
            </a:extLst>
          </p:cNvPr>
          <p:cNvSpPr/>
          <p:nvPr/>
        </p:nvSpPr>
        <p:spPr>
          <a:xfrm>
            <a:off x="2953457" y="5529116"/>
            <a:ext cx="336586" cy="383025"/>
          </a:xfrm>
          <a:prstGeom prst="roundRect">
            <a:avLst>
              <a:gd name="adj" fmla="val 6668"/>
            </a:avLst>
          </a:prstGeom>
          <a:solidFill>
            <a:srgbClr val="F3E8E8"/>
          </a:solidFill>
          <a:ln/>
        </p:spPr>
      </p:sp>
      <p:sp>
        <p:nvSpPr>
          <p:cNvPr id="19" name="TextBox 18">
            <a:extLst>
              <a:ext uri="{FF2B5EF4-FFF2-40B4-BE49-F238E27FC236}">
                <a16:creationId xmlns:a16="http://schemas.microsoft.com/office/drawing/2014/main" id="{EE6EE8D8-1655-5461-F008-E8193F7067AC}"/>
              </a:ext>
            </a:extLst>
          </p:cNvPr>
          <p:cNvSpPr txBox="1"/>
          <p:nvPr/>
        </p:nvSpPr>
        <p:spPr>
          <a:xfrm>
            <a:off x="2974193" y="5508289"/>
            <a:ext cx="415957" cy="369332"/>
          </a:xfrm>
          <a:prstGeom prst="rect">
            <a:avLst/>
          </a:prstGeom>
          <a:noFill/>
        </p:spPr>
        <p:txBody>
          <a:bodyPr wrap="square" rtlCol="0">
            <a:spAutoFit/>
          </a:bodyPr>
          <a:lstStyle/>
          <a:p>
            <a:r>
              <a:rPr lang="en-IN" dirty="0">
                <a:latin typeface="Impact" panose="020B0806030902050204" pitchFamily="34" charset="0"/>
              </a:rPr>
              <a:t>3</a:t>
            </a:r>
          </a:p>
        </p:txBody>
      </p:sp>
    </p:spTree>
    <p:extLst>
      <p:ext uri="{BB962C8B-B14F-4D97-AF65-F5344CB8AC3E}">
        <p14:creationId xmlns:p14="http://schemas.microsoft.com/office/powerpoint/2010/main" val="1977846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A5B744-78D3-5A4E-DD33-E88FF17C46FF}"/>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D086A112-F454-D445-C875-48A9CA71D65B}"/>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CC0EA34E-1CC1-FCA2-D372-3904F81B1CF2}"/>
              </a:ext>
            </a:extLst>
          </p:cNvPr>
          <p:cNvSpPr/>
          <p:nvPr/>
        </p:nvSpPr>
        <p:spPr>
          <a:xfrm>
            <a:off x="612786" y="1056061"/>
            <a:ext cx="5073932"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REFERENCES</a:t>
            </a:r>
          </a:p>
        </p:txBody>
      </p:sp>
      <p:sp>
        <p:nvSpPr>
          <p:cNvPr id="4" name="Text 1">
            <a:extLst>
              <a:ext uri="{FF2B5EF4-FFF2-40B4-BE49-F238E27FC236}">
                <a16:creationId xmlns:a16="http://schemas.microsoft.com/office/drawing/2014/main" id="{B33C332E-3C0E-C8C8-CD50-7FA02B164822}"/>
              </a:ext>
            </a:extLst>
          </p:cNvPr>
          <p:cNvSpPr/>
          <p:nvPr/>
        </p:nvSpPr>
        <p:spPr>
          <a:xfrm>
            <a:off x="3149752" y="1726086"/>
            <a:ext cx="9631067" cy="5992915"/>
          </a:xfrm>
          <a:prstGeom prst="rect">
            <a:avLst/>
          </a:prstGeom>
          <a:noFill/>
          <a:ln/>
        </p:spPr>
        <p:txBody>
          <a:bodyPr wrap="square" lIns="0" tIns="0" rIns="0" bIns="0" rtlCol="0" anchor="t"/>
          <a:lstStyle/>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1.	  Cecchinato, M. E.  and Bird, J. Cox, A. L. ''Personalised  email  tools </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solution to  email  overload?'' in  Personalizing   Behavior    Change</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Technologies : CHI  (2024) Workshop, ACM  Conference  on Human</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Factors in Computing Systems (CHI): Toronto, Canada.</a:t>
            </a:r>
          </a:p>
          <a:p>
            <a:pPr marR="741045">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2.   	  J. Doe and R. Smith, "Email Management and Strategies for Improve   </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ment</a:t>
            </a:r>
            <a:r>
              <a:rPr lang="en-IN" sz="1800" dirty="0">
                <a:effectLst/>
                <a:latin typeface="Times New Roman" panose="02020603050405020304" pitchFamily="18" charset="0"/>
                <a:ea typeface="Times New Roman" panose="02020603050405020304" pitchFamily="18" charset="0"/>
              </a:rPr>
              <a:t>, "TechPublishing,2020,doi:10.1016/j .techpub.2020.04.001.</a:t>
            </a: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3. 	  Hu, L. ''A Design of an SMTP Email  Server, '' Journal of   Emerging</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Research in Applied Science and Engineering Technology, vol. 8, no.    </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4, pp 7932, (2024), doi: 10.26689/jera.v8i4.7932.</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4. 	  Kachole, A. ''Email  Management  Platform,''   International   Journal                       </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r>
              <a:rPr lang="en-IN" dirty="0">
                <a:latin typeface="Times New Roman" panose="02020603050405020304" pitchFamily="18"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for   Research in   Applied   Science   and  Engineering   Technology, </a:t>
            </a:r>
          </a:p>
          <a:p>
            <a:pPr marL="914400" marR="741680" indent="-9144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r>
              <a:rPr lang="en-IN" dirty="0">
                <a:latin typeface="Times New Roman" panose="02020603050405020304" pitchFamily="18"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vol. 11, no. 2, pp. 456-461, (2024).</a:t>
            </a:r>
          </a:p>
          <a:p>
            <a:pPr marL="914400" marR="741680" indent="-914400">
              <a:lnSpc>
                <a:spcPct val="115000"/>
              </a:lnSpc>
              <a:buNone/>
              <a:tabLst>
                <a:tab pos="548005" algn="l"/>
              </a:tabLst>
            </a:pPr>
            <a:endParaRPr lang="en-IN" sz="1800" dirty="0">
              <a:effectLst/>
              <a:latin typeface="Times New Roman" panose="02020603050405020304" pitchFamily="18" charset="0"/>
              <a:ea typeface="Times New Roman" panose="02020603050405020304" pitchFamily="18" charset="0"/>
            </a:endParaRPr>
          </a:p>
          <a:p>
            <a:pPr marL="457200" marR="741045" indent="-457200">
              <a:lnSpc>
                <a:spcPct val="115000"/>
              </a:lnSpc>
              <a:buNone/>
              <a:tabLst>
                <a:tab pos="548005" algn="l"/>
              </a:tabLst>
            </a:pPr>
            <a:r>
              <a:rPr lang="en-IN" sz="1800" dirty="0">
                <a:effectLst/>
                <a:latin typeface="Times New Roman" panose="02020603050405020304" pitchFamily="18" charset="0"/>
                <a:ea typeface="Times New Roman" panose="02020603050405020304" pitchFamily="18" charset="0"/>
              </a:rPr>
              <a:t>	 	</a:t>
            </a:r>
            <a:r>
              <a:rPr lang="en-IN" dirty="0">
                <a:latin typeface="Times New Roman" panose="02020603050405020304" pitchFamily="18" charset="0"/>
                <a:ea typeface="Times New Roman" panose="02020603050405020304" pitchFamily="18" charset="0"/>
              </a:rPr>
              <a:t>5.      </a:t>
            </a:r>
            <a:r>
              <a:rPr lang="en-US" dirty="0">
                <a:latin typeface="Times New Roman" panose="02020603050405020304" pitchFamily="18" charset="0"/>
                <a:cs typeface="Times New Roman" panose="02020603050405020304" pitchFamily="18" charset="0"/>
              </a:rPr>
              <a:t>R. Bhuvaneswari and P. R. </a:t>
            </a:r>
            <a:r>
              <a:rPr lang="en-US" dirty="0" err="1">
                <a:latin typeface="Times New Roman" panose="02020603050405020304" pitchFamily="18" charset="0"/>
                <a:cs typeface="Times New Roman" panose="02020603050405020304" pitchFamily="18" charset="0"/>
              </a:rPr>
              <a:t>Tharaniesh</a:t>
            </a:r>
            <a:r>
              <a:rPr lang="en-US" dirty="0">
                <a:latin typeface="Times New Roman" panose="02020603050405020304" pitchFamily="18" charset="0"/>
                <a:cs typeface="Times New Roman" panose="02020603050405020304" pitchFamily="18" charset="0"/>
              </a:rPr>
              <a:t>, "Exploring ChatGPT for Email Content   	         Compression and Summarization," 2023 4th International Conference on                            		   Communication, Computing and Industry 6.0 (C216), pp. 01–07, 2023. </a:t>
            </a:r>
          </a:p>
        </p:txBody>
      </p:sp>
      <p:pic>
        <p:nvPicPr>
          <p:cNvPr id="5" name="Picture 4" descr="AIHT OFFICIAL (@aihtofficial ...">
            <a:extLst>
              <a:ext uri="{FF2B5EF4-FFF2-40B4-BE49-F238E27FC236}">
                <a16:creationId xmlns:a16="http://schemas.microsoft.com/office/drawing/2014/main" id="{90FE4D59-E568-E1F7-C7BE-3D83D8F832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96AF976-6F72-BC72-4A01-A782718BC5C9}"/>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0D156C7E-4FE3-16AB-D4FD-3998FB7BCDB7}"/>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16</a:t>
            </a:r>
          </a:p>
        </p:txBody>
      </p:sp>
    </p:spTree>
    <p:extLst>
      <p:ext uri="{BB962C8B-B14F-4D97-AF65-F5344CB8AC3E}">
        <p14:creationId xmlns:p14="http://schemas.microsoft.com/office/powerpoint/2010/main" val="38252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5507182" y="3596672"/>
            <a:ext cx="4799171" cy="599837"/>
          </a:xfrm>
          <a:prstGeom prst="rect">
            <a:avLst/>
          </a:prstGeom>
          <a:noFill/>
          <a:ln/>
        </p:spPr>
        <p:txBody>
          <a:bodyPr wrap="none" lIns="0" tIns="0" rIns="0" bIns="0" rtlCol="0" anchor="t"/>
          <a:lstStyle/>
          <a:p>
            <a:pPr marL="0" indent="0">
              <a:lnSpc>
                <a:spcPts val="4700"/>
              </a:lnSpc>
              <a:buNone/>
            </a:pPr>
            <a:r>
              <a:rPr lang="en-US" sz="4400" dirty="0">
                <a:solidFill>
                  <a:srgbClr val="1F1E1E"/>
                </a:solidFill>
                <a:latin typeface="Segoe UI" panose="020B0502040204020203" pitchFamily="34" charset="0"/>
                <a:ea typeface="Red Hat Text" pitchFamily="34" charset="-122"/>
                <a:cs typeface="Segoe UI" panose="020B0502040204020203" pitchFamily="34" charset="0"/>
              </a:rPr>
              <a:t>THANK YOU…</a:t>
            </a:r>
            <a:endParaRPr lang="en-US" sz="4400" dirty="0">
              <a:latin typeface="Segoe UI" panose="020B0502040204020203" pitchFamily="34" charset="0"/>
              <a:cs typeface="Segoe UI" panose="020B0502040204020203" pitchFamily="34" charset="0"/>
            </a:endParaRPr>
          </a:p>
        </p:txBody>
      </p:sp>
      <p:pic>
        <p:nvPicPr>
          <p:cNvPr id="14" name="Picture 13">
            <a:extLst>
              <a:ext uri="{FF2B5EF4-FFF2-40B4-BE49-F238E27FC236}">
                <a16:creationId xmlns:a16="http://schemas.microsoft.com/office/drawing/2014/main" id="{C119E21B-031E-9C96-1058-0B40ED9DC03B}"/>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4" name="Slide Number Placeholder 2">
            <a:extLst>
              <a:ext uri="{FF2B5EF4-FFF2-40B4-BE49-F238E27FC236}">
                <a16:creationId xmlns:a16="http://schemas.microsoft.com/office/drawing/2014/main" id="{CFC8BD59-7E14-C930-48C6-BB8B0D52445F}"/>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17</a:t>
            </a:r>
          </a:p>
        </p:txBody>
      </p:sp>
      <p:pic>
        <p:nvPicPr>
          <p:cNvPr id="7" name="Picture 6" descr="AIHT OFFICIAL (@aihtofficial ...">
            <a:extLst>
              <a:ext uri="{FF2B5EF4-FFF2-40B4-BE49-F238E27FC236}">
                <a16:creationId xmlns:a16="http://schemas.microsoft.com/office/drawing/2014/main" id="{44517E0B-9563-2B7D-C6DB-D161DEE478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48A945E-8542-4BAF-B756-DE81F9232726}"/>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6DA09-CC9F-E378-AD36-6ED5552F71F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A5A86954-B4E0-D31F-06FB-A7B3DC4A6B3A}"/>
              </a:ext>
            </a:extLst>
          </p:cNvPr>
          <p:cNvSpPr/>
          <p:nvPr/>
        </p:nvSpPr>
        <p:spPr>
          <a:xfrm>
            <a:off x="0" y="0"/>
            <a:ext cx="5486400" cy="8229600"/>
          </a:xfrm>
          <a:prstGeom prst="rect">
            <a:avLst/>
          </a:prstGeom>
          <a:solidFill>
            <a:schemeClr val="tx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F4FBE6F6-5CB8-B182-F448-48C63383F62E}"/>
              </a:ext>
            </a:extLst>
          </p:cNvPr>
          <p:cNvPicPr>
            <a:picLocks noChangeAspect="1"/>
          </p:cNvPicPr>
          <p:nvPr/>
        </p:nvPicPr>
        <p:blipFill>
          <a:blip r:embed="rId3"/>
          <a:stretch>
            <a:fillRect/>
          </a:stretch>
        </p:blipFill>
        <p:spPr>
          <a:xfrm>
            <a:off x="12780819" y="7751423"/>
            <a:ext cx="1733224" cy="374267"/>
          </a:xfrm>
          <a:prstGeom prst="rect">
            <a:avLst/>
          </a:prstGeom>
        </p:spPr>
      </p:pic>
      <p:pic>
        <p:nvPicPr>
          <p:cNvPr id="11" name="Picture 2" descr="AIHT OFFICIAL (@aihtofficial ...">
            <a:extLst>
              <a:ext uri="{FF2B5EF4-FFF2-40B4-BE49-F238E27FC236}">
                <a16:creationId xmlns:a16="http://schemas.microsoft.com/office/drawing/2014/main" id="{7DD9E456-BE6B-D5B2-BB08-C85F593CEC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1970" y="11282"/>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4795C024-3357-0F70-7624-68811879E327}"/>
              </a:ext>
            </a:extLst>
          </p:cNvPr>
          <p:cNvSpPr txBox="1"/>
          <p:nvPr/>
        </p:nvSpPr>
        <p:spPr>
          <a:xfrm>
            <a:off x="6451695" y="10391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15" name="Slide Number Placeholder 2">
            <a:extLst>
              <a:ext uri="{FF2B5EF4-FFF2-40B4-BE49-F238E27FC236}">
                <a16:creationId xmlns:a16="http://schemas.microsoft.com/office/drawing/2014/main" id="{DDB59C44-FB9A-D594-640C-8449E1A64994}"/>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2</a:t>
            </a:r>
          </a:p>
        </p:txBody>
      </p:sp>
      <p:sp>
        <p:nvSpPr>
          <p:cNvPr id="7" name="Text 0">
            <a:extLst>
              <a:ext uri="{FF2B5EF4-FFF2-40B4-BE49-F238E27FC236}">
                <a16:creationId xmlns:a16="http://schemas.microsoft.com/office/drawing/2014/main" id="{DFF5D510-B309-469C-7BC0-533A66DF8323}"/>
              </a:ext>
            </a:extLst>
          </p:cNvPr>
          <p:cNvSpPr/>
          <p:nvPr/>
        </p:nvSpPr>
        <p:spPr>
          <a:xfrm>
            <a:off x="1067966" y="3503018"/>
            <a:ext cx="3639116" cy="694909"/>
          </a:xfrm>
          <a:prstGeom prst="rect">
            <a:avLst/>
          </a:prstGeom>
          <a:noFill/>
          <a:ln/>
        </p:spPr>
        <p:txBody>
          <a:bodyPr wrap="none" lIns="0" tIns="0" rIns="0" bIns="0" rtlCol="0" anchor="t"/>
          <a:lstStyle/>
          <a:p>
            <a:pPr marL="0" indent="0" algn="ctr">
              <a:lnSpc>
                <a:spcPts val="5500"/>
              </a:lnSpc>
              <a:buNone/>
            </a:pPr>
            <a:r>
              <a:rPr lang="en-US" sz="4500" b="1" dirty="0">
                <a:solidFill>
                  <a:srgbClr val="1F1E1E"/>
                </a:solidFill>
                <a:latin typeface="Segoe UI" panose="020B0502040204020203" pitchFamily="34" charset="0"/>
                <a:ea typeface="Red Hat Text" pitchFamily="34" charset="-122"/>
                <a:cs typeface="Segoe UI" panose="020B0502040204020203" pitchFamily="34" charset="0"/>
              </a:rPr>
              <a:t>AGENDA</a:t>
            </a:r>
            <a:endParaRPr lang="en-US" sz="4500" b="1" dirty="0">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F6C7E793-BDF4-2187-7A15-88E782F119D0}"/>
              </a:ext>
            </a:extLst>
          </p:cNvPr>
          <p:cNvSpPr txBox="1"/>
          <p:nvPr/>
        </p:nvSpPr>
        <p:spPr>
          <a:xfrm>
            <a:off x="6039659" y="1404046"/>
            <a:ext cx="5016269" cy="6125523"/>
          </a:xfrm>
          <a:prstGeom prst="rect">
            <a:avLst/>
          </a:prstGeom>
          <a:noFill/>
        </p:spPr>
        <p:txBody>
          <a:bodyPr wrap="square">
            <a:spAutoFit/>
          </a:bodyPr>
          <a:lstStyle/>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Domain introduction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Literature Papers</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Existing system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Problem statement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Objectives &amp; Scope</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Proposed system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Architecture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Modules </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Screenshots</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Conclusion</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Future Enhancement</a:t>
            </a:r>
          </a:p>
          <a:p>
            <a:pPr marL="514350" indent="-514350">
              <a:lnSpc>
                <a:spcPct val="150000"/>
              </a:lnSpc>
              <a:buFont typeface="+mj-lt"/>
              <a:buAutoNum type="arabicPeriod"/>
            </a:pPr>
            <a:r>
              <a:rPr lang="en-US" sz="2200" dirty="0">
                <a:latin typeface="Times New Roman" panose="02020603050405020304" pitchFamily="18" charset="0"/>
                <a:ea typeface="Roboto Light" panose="02000000000000000000" pitchFamily="2" charset="0"/>
                <a:cs typeface="Times New Roman" panose="02020603050405020304" pitchFamily="18" charset="0"/>
              </a:rPr>
              <a:t>References</a:t>
            </a:r>
          </a:p>
        </p:txBody>
      </p:sp>
    </p:spTree>
    <p:extLst>
      <p:ext uri="{BB962C8B-B14F-4D97-AF65-F5344CB8AC3E}">
        <p14:creationId xmlns:p14="http://schemas.microsoft.com/office/powerpoint/2010/main" val="195109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CA41E-990D-2CE8-F580-61118D5A33C4}"/>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02EFE19A-326F-7E0C-9A4F-91FD735469F5}"/>
              </a:ext>
            </a:extLst>
          </p:cNvPr>
          <p:cNvPicPr>
            <a:picLocks noChangeAspect="1"/>
          </p:cNvPicPr>
          <p:nvPr/>
        </p:nvPicPr>
        <p:blipFill>
          <a:blip r:embed="rId3"/>
          <a:stretch>
            <a:fillRect/>
          </a:stretch>
        </p:blipFill>
        <p:spPr>
          <a:xfrm>
            <a:off x="12780819" y="7761814"/>
            <a:ext cx="1733224" cy="374267"/>
          </a:xfrm>
          <a:prstGeom prst="rect">
            <a:avLst/>
          </a:prstGeom>
        </p:spPr>
      </p:pic>
      <p:sp>
        <p:nvSpPr>
          <p:cNvPr id="3" name="Text 0">
            <a:extLst>
              <a:ext uri="{FF2B5EF4-FFF2-40B4-BE49-F238E27FC236}">
                <a16:creationId xmlns:a16="http://schemas.microsoft.com/office/drawing/2014/main" id="{B42CF566-8B35-58DA-B2A8-487C1470876C}"/>
              </a:ext>
            </a:extLst>
          </p:cNvPr>
          <p:cNvSpPr/>
          <p:nvPr/>
        </p:nvSpPr>
        <p:spPr>
          <a:xfrm>
            <a:off x="1879202" y="1207144"/>
            <a:ext cx="8436160" cy="723424"/>
          </a:xfrm>
          <a:prstGeom prst="rect">
            <a:avLst/>
          </a:prstGeom>
          <a:noFill/>
          <a:ln/>
        </p:spPr>
        <p:txBody>
          <a:bodyPr wrap="square" lIns="0" tIns="0" rIns="0" bIns="0" rtlCol="0" anchor="t"/>
          <a:lstStyle/>
          <a:p>
            <a:pPr marL="0" indent="0">
              <a:lnSpc>
                <a:spcPts val="5500"/>
              </a:lnSpc>
              <a:buNone/>
            </a:pPr>
            <a:r>
              <a:rPr lang="en-IN" sz="3600" dirty="0"/>
              <a:t>Domain Overview – Email &amp; Cybersecurity</a:t>
            </a:r>
            <a:endParaRPr lang="en-US" sz="3300" dirty="0">
              <a:latin typeface="Segoe UI" panose="020B0502040204020203" pitchFamily="34" charset="0"/>
              <a:ea typeface="Red Hat Text"/>
              <a:cs typeface="Segoe UI" panose="020B0502040204020203" pitchFamily="34" charset="0"/>
            </a:endParaRPr>
          </a:p>
        </p:txBody>
      </p:sp>
      <p:sp>
        <p:nvSpPr>
          <p:cNvPr id="4" name="Text 1">
            <a:extLst>
              <a:ext uri="{FF2B5EF4-FFF2-40B4-BE49-F238E27FC236}">
                <a16:creationId xmlns:a16="http://schemas.microsoft.com/office/drawing/2014/main" id="{6D21E8A0-65E5-EED0-B43E-F520734D8675}"/>
              </a:ext>
            </a:extLst>
          </p:cNvPr>
          <p:cNvSpPr/>
          <p:nvPr/>
        </p:nvSpPr>
        <p:spPr>
          <a:xfrm>
            <a:off x="2608296" y="2264607"/>
            <a:ext cx="8436160" cy="4178703"/>
          </a:xfrm>
          <a:prstGeom prst="rect">
            <a:avLst/>
          </a:prstGeom>
          <a:noFill/>
          <a:ln/>
        </p:spPr>
        <p:txBody>
          <a:bodyPr wrap="square" lIns="0" tIns="0" rIns="0" bIns="0" rtlCol="0" anchor="t"/>
          <a:lstStyle/>
          <a:p>
            <a:pPr marL="342900" indent="-342900">
              <a:lnSpc>
                <a:spcPct val="150000"/>
              </a:lnSpc>
              <a:buFont typeface="Wingdings" panose="05000000000000000000" pitchFamily="2" charset="2"/>
              <a:buChar char="§"/>
            </a:pPr>
            <a:r>
              <a:rPr lang="en-US" sz="2000" dirty="0"/>
              <a:t>The </a:t>
            </a:r>
            <a:r>
              <a:rPr lang="en-US" sz="2000" i="1" dirty="0"/>
              <a:t>MailOps-CLI</a:t>
            </a:r>
            <a:r>
              <a:rPr lang="en-US" sz="2000" dirty="0"/>
              <a:t> project falls under the </a:t>
            </a:r>
            <a:r>
              <a:rPr lang="en-US" sz="2000" b="1" dirty="0"/>
              <a:t>Email Management &amp; Cybersecurity</a:t>
            </a:r>
            <a:r>
              <a:rPr lang="en-US" sz="2000" dirty="0"/>
              <a:t> domain.</a:t>
            </a:r>
          </a:p>
          <a:p>
            <a:pPr marL="342900" indent="-342900">
              <a:lnSpc>
                <a:spcPct val="150000"/>
              </a:lnSpc>
              <a:buFont typeface="Wingdings" panose="05000000000000000000" pitchFamily="2" charset="2"/>
              <a:buChar char="ü"/>
            </a:pPr>
            <a:r>
              <a:rPr lang="en-US" sz="2000" dirty="0"/>
              <a:t>	Email is a </a:t>
            </a:r>
            <a:r>
              <a:rPr lang="en-US" sz="2000" b="1" dirty="0"/>
              <a:t>primary mode of communication</a:t>
            </a:r>
            <a:r>
              <a:rPr lang="en-US" sz="2000" dirty="0"/>
              <a:t>, but it suffers from </a:t>
            </a:r>
            <a:r>
              <a:rPr lang="en-US" sz="2000" b="1" dirty="0"/>
              <a:t>security 	vulnerabilities</a:t>
            </a:r>
            <a:r>
              <a:rPr lang="en-US" sz="2000" dirty="0"/>
              <a:t> like phishing, unauthorized access, and data breaches.</a:t>
            </a:r>
          </a:p>
          <a:p>
            <a:pPr marL="342900" indent="-342900">
              <a:lnSpc>
                <a:spcPct val="150000"/>
              </a:lnSpc>
              <a:buFont typeface="Wingdings" panose="05000000000000000000" pitchFamily="2" charset="2"/>
              <a:buChar char="ü"/>
            </a:pPr>
            <a:r>
              <a:rPr lang="en-US" sz="2000" dirty="0"/>
              <a:t>	Traditional email clients provide </a:t>
            </a:r>
            <a:r>
              <a:rPr lang="en-US" sz="2000" b="1" dirty="0"/>
              <a:t>encryption</a:t>
            </a:r>
            <a:r>
              <a:rPr lang="en-US" sz="2000" dirty="0"/>
              <a:t>, but they are often </a:t>
            </a:r>
            <a:r>
              <a:rPr lang="en-US" sz="2000" b="1" dirty="0"/>
              <a:t>complex 	and resource-heavy</a:t>
            </a:r>
            <a:r>
              <a:rPr lang="en-US" sz="2000" dirty="0"/>
              <a:t>.</a:t>
            </a:r>
          </a:p>
          <a:p>
            <a:pPr marL="342900" indent="-342900">
              <a:lnSpc>
                <a:spcPct val="150000"/>
              </a:lnSpc>
              <a:buFont typeface="Wingdings" panose="05000000000000000000" pitchFamily="2" charset="2"/>
              <a:buChar char="ü"/>
            </a:pPr>
            <a:r>
              <a:rPr lang="en-US" sz="2000" i="1" dirty="0"/>
              <a:t>	MailOps-CLI</a:t>
            </a:r>
            <a:r>
              <a:rPr lang="en-US" sz="2000" dirty="0"/>
              <a:t> introduces a </a:t>
            </a:r>
            <a:r>
              <a:rPr lang="en-US" sz="2000" b="1" dirty="0"/>
              <a:t>lightweight, CLI-based</a:t>
            </a:r>
            <a:r>
              <a:rPr lang="en-US" sz="2000" dirty="0"/>
              <a:t> approach to email 	management with </a:t>
            </a:r>
            <a:r>
              <a:rPr lang="en-US" sz="2000" b="1" dirty="0"/>
              <a:t>enhanced security</a:t>
            </a:r>
            <a:r>
              <a:rPr lang="en-US" sz="2000" dirty="0"/>
              <a:t> through encryption and 	decryption mechanisms.</a:t>
            </a:r>
          </a:p>
        </p:txBody>
      </p:sp>
      <p:sp>
        <p:nvSpPr>
          <p:cNvPr id="6" name="Text 0">
            <a:extLst>
              <a:ext uri="{FF2B5EF4-FFF2-40B4-BE49-F238E27FC236}">
                <a16:creationId xmlns:a16="http://schemas.microsoft.com/office/drawing/2014/main" id="{EE09448D-B300-0AEB-A51C-8294078E9B4B}"/>
              </a:ext>
            </a:extLst>
          </p:cNvPr>
          <p:cNvSpPr/>
          <p:nvPr/>
        </p:nvSpPr>
        <p:spPr>
          <a:xfrm>
            <a:off x="2951195" y="6618429"/>
            <a:ext cx="7364167" cy="1481411"/>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q"/>
            </a:pPr>
            <a:r>
              <a:rPr lang="en-US" sz="1500" b="1" dirty="0">
                <a:latin typeface="Segoe UI" panose="020B0502040204020203" pitchFamily="34" charset="0"/>
                <a:ea typeface="Red Hat Text"/>
                <a:cs typeface="Segoe UI" panose="020B0502040204020203" pitchFamily="34" charset="0"/>
              </a:rPr>
              <a:t>Why</a:t>
            </a:r>
            <a:r>
              <a:rPr lang="en-US" sz="1500" b="1" i="1" dirty="0">
                <a:latin typeface="Segoe UI" panose="020B0502040204020203" pitchFamily="34" charset="0"/>
                <a:ea typeface="Red Hat Text"/>
                <a:cs typeface="Segoe UI" panose="020B0502040204020203" pitchFamily="34" charset="0"/>
              </a:rPr>
              <a:t> CLI for Email?</a:t>
            </a:r>
          </a:p>
          <a:p>
            <a:pPr>
              <a:lnSpc>
                <a:spcPct val="150000"/>
              </a:lnSpc>
            </a:pPr>
            <a:r>
              <a:rPr lang="en-US" sz="1500" i="1" dirty="0">
                <a:latin typeface="Roboto Light" panose="02000000000000000000" pitchFamily="2" charset="0"/>
                <a:ea typeface="Roboto Light" panose="02000000000000000000" pitchFamily="2" charset="0"/>
                <a:cs typeface="Roboto Light" panose="02000000000000000000" pitchFamily="2" charset="0"/>
              </a:rPr>
              <a:t>	 Offers faster access without a GUI Reduces resource usage and increases 	productivity Enables </a:t>
            </a:r>
            <a:r>
              <a:rPr lang="en-US" sz="1500" dirty="0">
                <a:latin typeface="Roboto Light" panose="02000000000000000000" pitchFamily="2" charset="0"/>
                <a:ea typeface="Roboto Light" panose="02000000000000000000" pitchFamily="2" charset="0"/>
                <a:cs typeface="Roboto Light" panose="02000000000000000000" pitchFamily="2" charset="0"/>
              </a:rPr>
              <a:t>advanced</a:t>
            </a:r>
            <a:r>
              <a:rPr lang="en-US" sz="1500" i="1" dirty="0">
                <a:latin typeface="Roboto Light" panose="02000000000000000000" pitchFamily="2" charset="0"/>
                <a:ea typeface="Roboto Light" panose="02000000000000000000" pitchFamily="2" charset="0"/>
                <a:cs typeface="Roboto Light" panose="02000000000000000000" pitchFamily="2" charset="0"/>
              </a:rPr>
              <a:t> users to manage emails with greater control.</a:t>
            </a:r>
          </a:p>
        </p:txBody>
      </p:sp>
      <p:pic>
        <p:nvPicPr>
          <p:cNvPr id="5" name="Picture 4" descr="AIHT OFFICIAL (@aihtofficial ...">
            <a:extLst>
              <a:ext uri="{FF2B5EF4-FFF2-40B4-BE49-F238E27FC236}">
                <a16:creationId xmlns:a16="http://schemas.microsoft.com/office/drawing/2014/main" id="{F35D7E0E-FA7C-58B7-8D23-46D8B515A3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C47D32-AAB0-BDBD-DBCF-314C70D80A95}"/>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E0D4326C-44FF-75B0-9373-5FEC9A0F2BCC}"/>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3</a:t>
            </a:r>
          </a:p>
        </p:txBody>
      </p:sp>
    </p:spTree>
    <p:extLst>
      <p:ext uri="{BB962C8B-B14F-4D97-AF65-F5344CB8AC3E}">
        <p14:creationId xmlns:p14="http://schemas.microsoft.com/office/powerpoint/2010/main" val="2658986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9DCD403-E0BF-B6E0-7B5C-78430B4BDB91}"/>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p:cNvSpPr/>
          <p:nvPr/>
        </p:nvSpPr>
        <p:spPr>
          <a:xfrm>
            <a:off x="1259626" y="1146220"/>
            <a:ext cx="5760502"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EXISTING SYSTEM </a:t>
            </a:r>
          </a:p>
        </p:txBody>
      </p:sp>
      <p:sp>
        <p:nvSpPr>
          <p:cNvPr id="4" name="Text 1"/>
          <p:cNvSpPr/>
          <p:nvPr/>
        </p:nvSpPr>
        <p:spPr>
          <a:xfrm>
            <a:off x="3501847" y="2126865"/>
            <a:ext cx="9728015" cy="5592136"/>
          </a:xfrm>
          <a:prstGeom prst="rect">
            <a:avLst/>
          </a:prstGeom>
          <a:noFill/>
          <a:ln/>
        </p:spPr>
        <p:txBody>
          <a:bodyPr wrap="square" lIns="0" tIns="0" rIns="0" bIns="0" rtlCol="0" anchor="t"/>
          <a:lstStyle/>
          <a:p>
            <a:r>
              <a:rPr lang="en-US" sz="2000" b="1" dirty="0">
                <a:latin typeface="Segoe UI" panose="020B0502040204020203" pitchFamily="34" charset="0"/>
                <a:ea typeface="Roboto Light" panose="02000000000000000000" pitchFamily="2" charset="0"/>
                <a:cs typeface="Segoe UI" panose="020B0502040204020203" pitchFamily="34" charset="0"/>
              </a:rPr>
              <a:t>Graphical User Interface (GUI) Based: </a:t>
            </a:r>
            <a:r>
              <a:rPr lang="en-US" sz="2000" dirty="0">
                <a:latin typeface="Roboto Light" panose="02000000000000000000" pitchFamily="2" charset="0"/>
                <a:ea typeface="Roboto Light" panose="02000000000000000000" pitchFamily="2" charset="0"/>
                <a:cs typeface="Roboto Light" panose="02000000000000000000" pitchFamily="2" charset="0"/>
              </a:rPr>
              <a:t>Relies on a resource-intensive GUI, which can be slower on less powerful machines. Users navigate through multiple screens, which can be time-consuming.</a:t>
            </a:r>
          </a:p>
          <a:p>
            <a:endParaRPr lang="en-US" sz="800" dirty="0">
              <a:latin typeface="Roboto Light" panose="02000000000000000000" pitchFamily="2" charset="0"/>
              <a:ea typeface="Roboto Light" panose="02000000000000000000" pitchFamily="2" charset="0"/>
              <a:cs typeface="Roboto Light" panose="02000000000000000000" pitchFamily="2" charset="0"/>
            </a:endParaRPr>
          </a:p>
          <a:p>
            <a:r>
              <a:rPr lang="en-US" sz="2000" b="1" dirty="0">
                <a:latin typeface="Segoe UI" panose="020B0502040204020203" pitchFamily="34" charset="0"/>
                <a:ea typeface="Roboto Light" panose="02000000000000000000" pitchFamily="2" charset="0"/>
                <a:cs typeface="Segoe UI" panose="020B0502040204020203" pitchFamily="34" charset="0"/>
              </a:rPr>
              <a:t>Manual Email Organization:</a:t>
            </a:r>
            <a:r>
              <a:rPr lang="en-US" sz="2000" dirty="0">
                <a:latin typeface="Segoe UI" panose="020B0502040204020203" pitchFamily="34" charset="0"/>
                <a:ea typeface="Roboto Light" panose="02000000000000000000" pitchFamily="2" charset="0"/>
                <a:cs typeface="Segoe UI" panose="020B0502040204020203" pitchFamily="34" charset="0"/>
              </a:rPr>
              <a:t> </a:t>
            </a:r>
            <a:r>
              <a:rPr lang="en-US" sz="2000" dirty="0">
                <a:latin typeface="Roboto Light" panose="02000000000000000000" pitchFamily="2" charset="0"/>
                <a:ea typeface="Roboto Light" panose="02000000000000000000" pitchFamily="2" charset="0"/>
                <a:cs typeface="Roboto Light" panose="02000000000000000000" pitchFamily="2" charset="0"/>
              </a:rPr>
              <a:t>Users must manually sort and organize emails, a process that is inefficient and time-consuming. Basic filtering exists but lacks advanced automation.</a:t>
            </a:r>
          </a:p>
          <a:p>
            <a:endParaRPr lang="en-US" sz="800" dirty="0">
              <a:latin typeface="Roboto Light" panose="02000000000000000000" pitchFamily="2" charset="0"/>
              <a:ea typeface="Roboto Light" panose="02000000000000000000" pitchFamily="2" charset="0"/>
              <a:cs typeface="Roboto Light" panose="02000000000000000000" pitchFamily="2" charset="0"/>
            </a:endParaRPr>
          </a:p>
          <a:p>
            <a:r>
              <a:rPr lang="en-US" sz="2000" b="1" dirty="0">
                <a:latin typeface="Segoe UI" panose="020B0502040204020203" pitchFamily="34" charset="0"/>
                <a:ea typeface="Roboto Light" panose="02000000000000000000" pitchFamily="2" charset="0"/>
                <a:cs typeface="Segoe UI" panose="020B0502040204020203" pitchFamily="34" charset="0"/>
              </a:rPr>
              <a:t>Standard Workflow:</a:t>
            </a:r>
            <a:r>
              <a:rPr lang="en-US" sz="2000" dirty="0">
                <a:latin typeface="Segoe UI" panose="020B0502040204020203" pitchFamily="34" charset="0"/>
                <a:ea typeface="Roboto Light" panose="02000000000000000000" pitchFamily="2" charset="0"/>
                <a:cs typeface="Segoe UI" panose="020B0502040204020203" pitchFamily="34" charset="0"/>
              </a:rPr>
              <a:t> </a:t>
            </a:r>
            <a:r>
              <a:rPr lang="en-US" sz="2000" dirty="0">
                <a:latin typeface="Roboto Light" panose="02000000000000000000" pitchFamily="2" charset="0"/>
                <a:ea typeface="Roboto Light" panose="02000000000000000000" pitchFamily="2" charset="0"/>
                <a:cs typeface="Roboto Light" panose="02000000000000000000" pitchFamily="2" charset="0"/>
              </a:rPr>
              <a:t>Standard email features require navigating multiple menus, disrupting workflow. Accessing features like sending and searching emails involves several steps.</a:t>
            </a:r>
          </a:p>
          <a:p>
            <a:endParaRPr lang="en-US" sz="800" dirty="0">
              <a:latin typeface="Roboto Light" panose="02000000000000000000" pitchFamily="2" charset="0"/>
              <a:ea typeface="Roboto Light" panose="02000000000000000000" pitchFamily="2" charset="0"/>
              <a:cs typeface="Roboto Light" panose="02000000000000000000" pitchFamily="2" charset="0"/>
            </a:endParaRPr>
          </a:p>
          <a:p>
            <a:r>
              <a:rPr lang="en-US" sz="2000" b="1" dirty="0">
                <a:latin typeface="Segoe UI" panose="020B0502040204020203" pitchFamily="34" charset="0"/>
                <a:ea typeface="Roboto Light" panose="02000000000000000000" pitchFamily="2" charset="0"/>
                <a:cs typeface="Segoe UI" panose="020B0502040204020203" pitchFamily="34" charset="0"/>
              </a:rPr>
              <a:t>High Resource Consumption:</a:t>
            </a:r>
            <a:r>
              <a:rPr lang="en-US" sz="2000" dirty="0">
                <a:latin typeface="Segoe UI" panose="020B0502040204020203" pitchFamily="34" charset="0"/>
                <a:ea typeface="Roboto Light" panose="02000000000000000000" pitchFamily="2" charset="0"/>
                <a:cs typeface="Segoe UI" panose="020B0502040204020203" pitchFamily="34" charset="0"/>
              </a:rPr>
              <a:t> </a:t>
            </a:r>
            <a:r>
              <a:rPr lang="en-US" sz="2000" dirty="0">
                <a:latin typeface="Roboto Light" panose="02000000000000000000" pitchFamily="2" charset="0"/>
                <a:ea typeface="Roboto Light" panose="02000000000000000000" pitchFamily="2" charset="0"/>
                <a:cs typeface="Roboto Light" panose="02000000000000000000" pitchFamily="2" charset="0"/>
              </a:rPr>
              <a:t>Traditional email clients consume significant system resources, reducing overall performance. Running these clients can slow down older or less powerful devices.</a:t>
            </a:r>
          </a:p>
          <a:p>
            <a:endParaRPr lang="en-US" sz="2000" dirty="0">
              <a:latin typeface="Roboto Light" panose="02000000000000000000" pitchFamily="2" charset="0"/>
              <a:ea typeface="Roboto Light" panose="02000000000000000000" pitchFamily="2" charset="0"/>
              <a:cs typeface="Roboto Light" panose="02000000000000000000" pitchFamily="2" charset="0"/>
            </a:endParaRPr>
          </a:p>
          <a:p>
            <a:r>
              <a:rPr lang="en-IN" sz="2000" b="1" dirty="0">
                <a:latin typeface="Segoe UI" panose="020B0502040204020203" pitchFamily="34" charset="0"/>
                <a:cs typeface="Segoe UI" panose="020B0502040204020203" pitchFamily="34" charset="0"/>
              </a:rPr>
              <a:t>Lack of AI-Powered Features:</a:t>
            </a:r>
            <a:r>
              <a:rPr lang="en-US" sz="2000" dirty="0"/>
              <a:t> </a:t>
            </a:r>
            <a:r>
              <a:rPr lang="en-US" sz="2000" dirty="0">
                <a:latin typeface="Roboto Light" panose="02000000000000000000" pitchFamily="2" charset="0"/>
                <a:ea typeface="Roboto Light" panose="02000000000000000000" pitchFamily="2" charset="0"/>
                <a:cs typeface="Roboto Light" panose="02000000000000000000" pitchFamily="2" charset="0"/>
              </a:rPr>
              <a:t>Traditional email clients lack AI-driven features like smart reply generation, tone adjustment, sentiment detection. This absence forces users to respond, and organize emails, leading to repetitive and inefficient workflows.</a:t>
            </a:r>
          </a:p>
        </p:txBody>
      </p:sp>
      <p:pic>
        <p:nvPicPr>
          <p:cNvPr id="5" name="Picture 4" descr="AIHT OFFICIAL (@aihtofficial ...">
            <a:extLst>
              <a:ext uri="{FF2B5EF4-FFF2-40B4-BE49-F238E27FC236}">
                <a16:creationId xmlns:a16="http://schemas.microsoft.com/office/drawing/2014/main" id="{2CC1E425-415E-7333-FE66-E5F6F0C636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261EE2F-7901-AD2E-22F5-D8F03C8C11FB}"/>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0E1A041B-706F-8F9B-37A1-7C97A30ACFBB}"/>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4</a:t>
            </a:r>
          </a:p>
        </p:txBody>
      </p:sp>
      <p:sp>
        <p:nvSpPr>
          <p:cNvPr id="13" name="Shape 1">
            <a:extLst>
              <a:ext uri="{FF2B5EF4-FFF2-40B4-BE49-F238E27FC236}">
                <a16:creationId xmlns:a16="http://schemas.microsoft.com/office/drawing/2014/main" id="{654887E2-EC52-D60C-BA14-B17D56CCA48F}"/>
              </a:ext>
            </a:extLst>
          </p:cNvPr>
          <p:cNvSpPr/>
          <p:nvPr/>
        </p:nvSpPr>
        <p:spPr>
          <a:xfrm>
            <a:off x="3044412" y="2145836"/>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66E940BC-6EC6-D7D3-CDEB-B680B2521866}"/>
              </a:ext>
            </a:extLst>
          </p:cNvPr>
          <p:cNvSpPr/>
          <p:nvPr/>
        </p:nvSpPr>
        <p:spPr>
          <a:xfrm>
            <a:off x="3050393" y="3210451"/>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9388132D-3A10-6335-9872-1961F56C7D0F}"/>
              </a:ext>
            </a:extLst>
          </p:cNvPr>
          <p:cNvSpPr txBox="1"/>
          <p:nvPr/>
        </p:nvSpPr>
        <p:spPr>
          <a:xfrm>
            <a:off x="3085891" y="2148809"/>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FB4A040D-2932-3F84-7B4B-311A05CE1ADA}"/>
              </a:ext>
            </a:extLst>
          </p:cNvPr>
          <p:cNvSpPr txBox="1"/>
          <p:nvPr/>
        </p:nvSpPr>
        <p:spPr>
          <a:xfrm>
            <a:off x="3085890" y="3202614"/>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8F0D3CF0-9C18-999A-7F61-B33EE636CF13}"/>
              </a:ext>
            </a:extLst>
          </p:cNvPr>
          <p:cNvSpPr/>
          <p:nvPr/>
        </p:nvSpPr>
        <p:spPr>
          <a:xfrm>
            <a:off x="3081677" y="4253100"/>
            <a:ext cx="378143" cy="383025"/>
          </a:xfrm>
          <a:prstGeom prst="roundRect">
            <a:avLst>
              <a:gd name="adj" fmla="val 6668"/>
            </a:avLst>
          </a:prstGeom>
          <a:solidFill>
            <a:srgbClr val="F3E8E8"/>
          </a:solidFill>
          <a:ln/>
        </p:spPr>
      </p:sp>
      <p:sp>
        <p:nvSpPr>
          <p:cNvPr id="18" name="Shape 1">
            <a:extLst>
              <a:ext uri="{FF2B5EF4-FFF2-40B4-BE49-F238E27FC236}">
                <a16:creationId xmlns:a16="http://schemas.microsoft.com/office/drawing/2014/main" id="{18BEE0C1-B3CC-3934-DCF4-EE0B2F749573}"/>
              </a:ext>
            </a:extLst>
          </p:cNvPr>
          <p:cNvSpPr/>
          <p:nvPr/>
        </p:nvSpPr>
        <p:spPr>
          <a:xfrm>
            <a:off x="3085891" y="5295995"/>
            <a:ext cx="378143" cy="383025"/>
          </a:xfrm>
          <a:prstGeom prst="roundRect">
            <a:avLst>
              <a:gd name="adj" fmla="val 6668"/>
            </a:avLst>
          </a:prstGeom>
          <a:solidFill>
            <a:srgbClr val="F3E8E8"/>
          </a:solidFill>
          <a:ln/>
        </p:spPr>
      </p:sp>
      <p:sp>
        <p:nvSpPr>
          <p:cNvPr id="19" name="TextBox 18">
            <a:extLst>
              <a:ext uri="{FF2B5EF4-FFF2-40B4-BE49-F238E27FC236}">
                <a16:creationId xmlns:a16="http://schemas.microsoft.com/office/drawing/2014/main" id="{04347DB9-2937-DB61-C97C-F93DC9BFBC5E}"/>
              </a:ext>
            </a:extLst>
          </p:cNvPr>
          <p:cNvSpPr txBox="1"/>
          <p:nvPr/>
        </p:nvSpPr>
        <p:spPr>
          <a:xfrm>
            <a:off x="3106882" y="4266793"/>
            <a:ext cx="415957" cy="369332"/>
          </a:xfrm>
          <a:prstGeom prst="rect">
            <a:avLst/>
          </a:prstGeom>
          <a:noFill/>
        </p:spPr>
        <p:txBody>
          <a:bodyPr wrap="square" rtlCol="0">
            <a:spAutoFit/>
          </a:bodyPr>
          <a:lstStyle/>
          <a:p>
            <a:r>
              <a:rPr lang="en-IN" dirty="0">
                <a:latin typeface="Impact" panose="020B0806030902050204" pitchFamily="34" charset="0"/>
              </a:rPr>
              <a:t>3</a:t>
            </a:r>
          </a:p>
        </p:txBody>
      </p:sp>
      <p:sp>
        <p:nvSpPr>
          <p:cNvPr id="20" name="TextBox 19">
            <a:extLst>
              <a:ext uri="{FF2B5EF4-FFF2-40B4-BE49-F238E27FC236}">
                <a16:creationId xmlns:a16="http://schemas.microsoft.com/office/drawing/2014/main" id="{79C3C63E-1DCF-C1D5-AE1A-16FC5D8237E1}"/>
              </a:ext>
            </a:extLst>
          </p:cNvPr>
          <p:cNvSpPr txBox="1"/>
          <p:nvPr/>
        </p:nvSpPr>
        <p:spPr>
          <a:xfrm>
            <a:off x="3106882" y="5302805"/>
            <a:ext cx="415957" cy="369332"/>
          </a:xfrm>
          <a:prstGeom prst="rect">
            <a:avLst/>
          </a:prstGeom>
          <a:noFill/>
        </p:spPr>
        <p:txBody>
          <a:bodyPr wrap="square" rtlCol="0">
            <a:spAutoFit/>
          </a:bodyPr>
          <a:lstStyle/>
          <a:p>
            <a:r>
              <a:rPr lang="en-IN" dirty="0">
                <a:latin typeface="Impact" panose="020B0806030902050204" pitchFamily="34" charset="0"/>
              </a:rPr>
              <a:t>4</a:t>
            </a:r>
          </a:p>
        </p:txBody>
      </p:sp>
      <p:sp>
        <p:nvSpPr>
          <p:cNvPr id="2" name="Shape 1">
            <a:extLst>
              <a:ext uri="{FF2B5EF4-FFF2-40B4-BE49-F238E27FC236}">
                <a16:creationId xmlns:a16="http://schemas.microsoft.com/office/drawing/2014/main" id="{B5A00202-1B0B-B490-961A-2F53C23B8781}"/>
              </a:ext>
            </a:extLst>
          </p:cNvPr>
          <p:cNvSpPr/>
          <p:nvPr/>
        </p:nvSpPr>
        <p:spPr>
          <a:xfrm>
            <a:off x="3055034" y="6411371"/>
            <a:ext cx="378143" cy="383025"/>
          </a:xfrm>
          <a:prstGeom prst="roundRect">
            <a:avLst>
              <a:gd name="adj" fmla="val 6668"/>
            </a:avLst>
          </a:prstGeom>
          <a:solidFill>
            <a:srgbClr val="F3E8E8"/>
          </a:solidFill>
          <a:ln/>
        </p:spPr>
      </p:sp>
      <p:sp>
        <p:nvSpPr>
          <p:cNvPr id="11" name="TextBox 10">
            <a:extLst>
              <a:ext uri="{FF2B5EF4-FFF2-40B4-BE49-F238E27FC236}">
                <a16:creationId xmlns:a16="http://schemas.microsoft.com/office/drawing/2014/main" id="{B3371930-05A3-0DE2-9284-3A2C0EEEBEAD}"/>
              </a:ext>
            </a:extLst>
          </p:cNvPr>
          <p:cNvSpPr txBox="1"/>
          <p:nvPr/>
        </p:nvSpPr>
        <p:spPr>
          <a:xfrm>
            <a:off x="3096513" y="6434781"/>
            <a:ext cx="415957" cy="369332"/>
          </a:xfrm>
          <a:prstGeom prst="rect">
            <a:avLst/>
          </a:prstGeom>
          <a:noFill/>
        </p:spPr>
        <p:txBody>
          <a:bodyPr wrap="square" rtlCol="0">
            <a:spAutoFit/>
          </a:bodyPr>
          <a:lstStyle/>
          <a:p>
            <a:r>
              <a:rPr lang="en-IN" dirty="0">
                <a:latin typeface="Impact" panose="020B0806030902050204" pitchFamily="34" charset="0"/>
              </a:rPr>
              <a:t>5</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547356-DA7D-9DCD-9A11-50D781131DF0}"/>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9BCA1A93-5626-B3A6-6010-46AF77D16EFD}"/>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DEA5422C-15F7-245F-14BB-178C833636F2}"/>
              </a:ext>
            </a:extLst>
          </p:cNvPr>
          <p:cNvSpPr/>
          <p:nvPr/>
        </p:nvSpPr>
        <p:spPr>
          <a:xfrm>
            <a:off x="1717904" y="1353466"/>
            <a:ext cx="5760502"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PROBLEM STATEMENT </a:t>
            </a:r>
          </a:p>
        </p:txBody>
      </p:sp>
      <p:sp>
        <p:nvSpPr>
          <p:cNvPr id="4" name="Text 1">
            <a:extLst>
              <a:ext uri="{FF2B5EF4-FFF2-40B4-BE49-F238E27FC236}">
                <a16:creationId xmlns:a16="http://schemas.microsoft.com/office/drawing/2014/main" id="{C1791FF3-D64D-80B4-207B-7D35DAA8D2B5}"/>
              </a:ext>
            </a:extLst>
          </p:cNvPr>
          <p:cNvSpPr/>
          <p:nvPr/>
        </p:nvSpPr>
        <p:spPr>
          <a:xfrm>
            <a:off x="3501847" y="2126865"/>
            <a:ext cx="9728015" cy="5406544"/>
          </a:xfrm>
          <a:prstGeom prst="rect">
            <a:avLst/>
          </a:prstGeom>
          <a:noFill/>
          <a:ln/>
        </p:spPr>
        <p:txBody>
          <a:bodyPr wrap="square" lIns="0" tIns="0" rIns="0" bIns="0" rtlCol="0" anchor="t"/>
          <a:lstStyle/>
          <a:p>
            <a:endParaRPr lang="en-US" sz="2000" dirty="0">
              <a:latin typeface="Roboto Light" panose="02000000000000000000" pitchFamily="2" charset="0"/>
              <a:ea typeface="Roboto Light" panose="02000000000000000000" pitchFamily="2" charset="0"/>
              <a:cs typeface="Roboto Light" panose="02000000000000000000" pitchFamily="2" charset="0"/>
            </a:endParaRPr>
          </a:p>
        </p:txBody>
      </p:sp>
      <p:pic>
        <p:nvPicPr>
          <p:cNvPr id="5" name="Picture 4" descr="AIHT OFFICIAL (@aihtofficial ...">
            <a:extLst>
              <a:ext uri="{FF2B5EF4-FFF2-40B4-BE49-F238E27FC236}">
                <a16:creationId xmlns:a16="http://schemas.microsoft.com/office/drawing/2014/main" id="{A0E6B7FB-C1DF-2824-50F1-E24C8252A5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843E27E-8F30-8CB8-A37E-ADF44E273F10}"/>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C66B14D9-9F22-3B7C-9A56-21BE44A378B0}"/>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5</a:t>
            </a:r>
          </a:p>
        </p:txBody>
      </p:sp>
      <p:sp>
        <p:nvSpPr>
          <p:cNvPr id="13" name="Shape 1">
            <a:extLst>
              <a:ext uri="{FF2B5EF4-FFF2-40B4-BE49-F238E27FC236}">
                <a16:creationId xmlns:a16="http://schemas.microsoft.com/office/drawing/2014/main" id="{9624CD7F-CD26-72B4-AAAE-42DCA0992BCF}"/>
              </a:ext>
            </a:extLst>
          </p:cNvPr>
          <p:cNvSpPr/>
          <p:nvPr/>
        </p:nvSpPr>
        <p:spPr>
          <a:xfrm>
            <a:off x="3044412" y="2284736"/>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24CF12BF-944D-8FC5-34DB-D2C189CC6F90}"/>
              </a:ext>
            </a:extLst>
          </p:cNvPr>
          <p:cNvSpPr/>
          <p:nvPr/>
        </p:nvSpPr>
        <p:spPr>
          <a:xfrm>
            <a:off x="3050393" y="3349351"/>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E04DEA92-4B28-8EE3-354D-8B57B6822A41}"/>
              </a:ext>
            </a:extLst>
          </p:cNvPr>
          <p:cNvSpPr txBox="1"/>
          <p:nvPr/>
        </p:nvSpPr>
        <p:spPr>
          <a:xfrm>
            <a:off x="3085891" y="2287709"/>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4636AB2C-72C1-F4C7-131E-9248FA8EBA04}"/>
              </a:ext>
            </a:extLst>
          </p:cNvPr>
          <p:cNvSpPr txBox="1"/>
          <p:nvPr/>
        </p:nvSpPr>
        <p:spPr>
          <a:xfrm>
            <a:off x="3085890" y="3341514"/>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EC6A0BA6-28DC-1224-7D35-B1330B2373FF}"/>
              </a:ext>
            </a:extLst>
          </p:cNvPr>
          <p:cNvSpPr/>
          <p:nvPr/>
        </p:nvSpPr>
        <p:spPr>
          <a:xfrm>
            <a:off x="3081677" y="4172076"/>
            <a:ext cx="378143" cy="383025"/>
          </a:xfrm>
          <a:prstGeom prst="roundRect">
            <a:avLst>
              <a:gd name="adj" fmla="val 6668"/>
            </a:avLst>
          </a:prstGeom>
          <a:solidFill>
            <a:srgbClr val="F3E8E8"/>
          </a:solidFill>
          <a:ln/>
        </p:spPr>
      </p:sp>
      <p:sp>
        <p:nvSpPr>
          <p:cNvPr id="18" name="Shape 1">
            <a:extLst>
              <a:ext uri="{FF2B5EF4-FFF2-40B4-BE49-F238E27FC236}">
                <a16:creationId xmlns:a16="http://schemas.microsoft.com/office/drawing/2014/main" id="{CE0CE4B2-3906-3E7B-1D5F-75BFE345DE78}"/>
              </a:ext>
            </a:extLst>
          </p:cNvPr>
          <p:cNvSpPr/>
          <p:nvPr/>
        </p:nvSpPr>
        <p:spPr>
          <a:xfrm>
            <a:off x="3085891" y="5018206"/>
            <a:ext cx="378143" cy="383025"/>
          </a:xfrm>
          <a:prstGeom prst="roundRect">
            <a:avLst>
              <a:gd name="adj" fmla="val 6668"/>
            </a:avLst>
          </a:prstGeom>
          <a:solidFill>
            <a:srgbClr val="F3E8E8"/>
          </a:solidFill>
          <a:ln/>
        </p:spPr>
      </p:sp>
      <p:sp>
        <p:nvSpPr>
          <p:cNvPr id="19" name="TextBox 18">
            <a:extLst>
              <a:ext uri="{FF2B5EF4-FFF2-40B4-BE49-F238E27FC236}">
                <a16:creationId xmlns:a16="http://schemas.microsoft.com/office/drawing/2014/main" id="{43A606DB-ACDB-438A-A135-ABA74B8F0B98}"/>
              </a:ext>
            </a:extLst>
          </p:cNvPr>
          <p:cNvSpPr txBox="1"/>
          <p:nvPr/>
        </p:nvSpPr>
        <p:spPr>
          <a:xfrm>
            <a:off x="3106882" y="4185769"/>
            <a:ext cx="415957" cy="369332"/>
          </a:xfrm>
          <a:prstGeom prst="rect">
            <a:avLst/>
          </a:prstGeom>
          <a:noFill/>
        </p:spPr>
        <p:txBody>
          <a:bodyPr wrap="square" rtlCol="0">
            <a:spAutoFit/>
          </a:bodyPr>
          <a:lstStyle/>
          <a:p>
            <a:r>
              <a:rPr lang="en-IN" dirty="0">
                <a:latin typeface="Impact" panose="020B0806030902050204" pitchFamily="34" charset="0"/>
              </a:rPr>
              <a:t>3</a:t>
            </a:r>
          </a:p>
        </p:txBody>
      </p:sp>
      <p:sp>
        <p:nvSpPr>
          <p:cNvPr id="20" name="TextBox 19">
            <a:extLst>
              <a:ext uri="{FF2B5EF4-FFF2-40B4-BE49-F238E27FC236}">
                <a16:creationId xmlns:a16="http://schemas.microsoft.com/office/drawing/2014/main" id="{D75641D9-EB38-8CE8-461E-5D06A58F5A30}"/>
              </a:ext>
            </a:extLst>
          </p:cNvPr>
          <p:cNvSpPr txBox="1"/>
          <p:nvPr/>
        </p:nvSpPr>
        <p:spPr>
          <a:xfrm>
            <a:off x="3106882" y="5025016"/>
            <a:ext cx="415957" cy="369332"/>
          </a:xfrm>
          <a:prstGeom prst="rect">
            <a:avLst/>
          </a:prstGeom>
          <a:noFill/>
        </p:spPr>
        <p:txBody>
          <a:bodyPr wrap="square" rtlCol="0">
            <a:spAutoFit/>
          </a:bodyPr>
          <a:lstStyle/>
          <a:p>
            <a:r>
              <a:rPr lang="en-IN" dirty="0">
                <a:latin typeface="Impact" panose="020B0806030902050204" pitchFamily="34" charset="0"/>
              </a:rPr>
              <a:t>4</a:t>
            </a:r>
          </a:p>
        </p:txBody>
      </p:sp>
      <p:sp>
        <p:nvSpPr>
          <p:cNvPr id="2" name="Shape 1">
            <a:extLst>
              <a:ext uri="{FF2B5EF4-FFF2-40B4-BE49-F238E27FC236}">
                <a16:creationId xmlns:a16="http://schemas.microsoft.com/office/drawing/2014/main" id="{7BEE699F-EFF8-E33D-5D30-5DEF39AFDAF7}"/>
              </a:ext>
            </a:extLst>
          </p:cNvPr>
          <p:cNvSpPr/>
          <p:nvPr/>
        </p:nvSpPr>
        <p:spPr>
          <a:xfrm>
            <a:off x="3055034" y="6064127"/>
            <a:ext cx="378143" cy="383025"/>
          </a:xfrm>
          <a:prstGeom prst="roundRect">
            <a:avLst>
              <a:gd name="adj" fmla="val 6668"/>
            </a:avLst>
          </a:prstGeom>
          <a:solidFill>
            <a:srgbClr val="F3E8E8"/>
          </a:solidFill>
          <a:ln/>
        </p:spPr>
      </p:sp>
      <p:sp>
        <p:nvSpPr>
          <p:cNvPr id="11" name="TextBox 10">
            <a:extLst>
              <a:ext uri="{FF2B5EF4-FFF2-40B4-BE49-F238E27FC236}">
                <a16:creationId xmlns:a16="http://schemas.microsoft.com/office/drawing/2014/main" id="{039DBD03-6AF0-9B74-7BBA-48A70606D439}"/>
              </a:ext>
            </a:extLst>
          </p:cNvPr>
          <p:cNvSpPr txBox="1"/>
          <p:nvPr/>
        </p:nvSpPr>
        <p:spPr>
          <a:xfrm>
            <a:off x="3096513" y="6087537"/>
            <a:ext cx="415957" cy="369332"/>
          </a:xfrm>
          <a:prstGeom prst="rect">
            <a:avLst/>
          </a:prstGeom>
          <a:noFill/>
        </p:spPr>
        <p:txBody>
          <a:bodyPr wrap="square" rtlCol="0">
            <a:spAutoFit/>
          </a:bodyPr>
          <a:lstStyle/>
          <a:p>
            <a:r>
              <a:rPr lang="en-IN" dirty="0">
                <a:latin typeface="Impact" panose="020B0806030902050204" pitchFamily="34" charset="0"/>
              </a:rPr>
              <a:t>5</a:t>
            </a:r>
          </a:p>
        </p:txBody>
      </p:sp>
      <p:sp>
        <p:nvSpPr>
          <p:cNvPr id="21" name="TextBox 20">
            <a:extLst>
              <a:ext uri="{FF2B5EF4-FFF2-40B4-BE49-F238E27FC236}">
                <a16:creationId xmlns:a16="http://schemas.microsoft.com/office/drawing/2014/main" id="{D7EEA11B-1676-D954-1845-FFC6F3086277}"/>
              </a:ext>
            </a:extLst>
          </p:cNvPr>
          <p:cNvSpPr txBox="1"/>
          <p:nvPr/>
        </p:nvSpPr>
        <p:spPr>
          <a:xfrm>
            <a:off x="3539660" y="2214425"/>
            <a:ext cx="8046327" cy="4524315"/>
          </a:xfrm>
          <a:prstGeom prst="rect">
            <a:avLst/>
          </a:prstGeom>
          <a:noFill/>
        </p:spPr>
        <p:txBody>
          <a:bodyPr wrap="square">
            <a:spAutoFit/>
          </a:bodyPr>
          <a:lstStyle/>
          <a:p>
            <a:r>
              <a:rPr lang="en-US" dirty="0">
                <a:latin typeface="Roboto Light" panose="02000000000000000000" pitchFamily="2" charset="0"/>
                <a:ea typeface="Roboto Light" panose="02000000000000000000" pitchFamily="2" charset="0"/>
                <a:cs typeface="Roboto Light" panose="02000000000000000000" pitchFamily="2" charset="0"/>
              </a:rPr>
              <a:t>The current email clients are resource-intensive, slow, and lack built-in security. Running these clients on older or low-end devices significantly impacts performance.</a:t>
            </a:r>
          </a:p>
          <a:p>
            <a:endParaRPr lang="en-US" dirty="0">
              <a:latin typeface="Roboto Light" panose="02000000000000000000" pitchFamily="2" charset="0"/>
              <a:ea typeface="Roboto Light" panose="02000000000000000000" pitchFamily="2" charset="0"/>
              <a:cs typeface="Roboto Light" panose="02000000000000000000" pitchFamily="2" charset="0"/>
            </a:endParaRPr>
          </a:p>
          <a:p>
            <a:r>
              <a:rPr lang="en-US" dirty="0">
                <a:latin typeface="Roboto Light" panose="02000000000000000000" pitchFamily="2" charset="0"/>
                <a:ea typeface="Roboto Light" panose="02000000000000000000" pitchFamily="2" charset="0"/>
                <a:cs typeface="Roboto Light" panose="02000000000000000000" pitchFamily="2" charset="0"/>
              </a:rPr>
              <a:t>Users require a lightweight, fast, and secure email management tool that optimizes workflow without excessive system resource consumption.</a:t>
            </a:r>
          </a:p>
          <a:p>
            <a:endParaRPr lang="en-US" dirty="0">
              <a:latin typeface="Roboto Light" panose="02000000000000000000" pitchFamily="2" charset="0"/>
              <a:ea typeface="Roboto Light" panose="02000000000000000000" pitchFamily="2" charset="0"/>
              <a:cs typeface="Roboto Light" panose="02000000000000000000" pitchFamily="2" charset="0"/>
            </a:endParaRPr>
          </a:p>
          <a:p>
            <a:r>
              <a:rPr lang="en-US" dirty="0">
                <a:latin typeface="Roboto Light" panose="02000000000000000000" pitchFamily="2" charset="0"/>
                <a:ea typeface="Roboto Light" panose="02000000000000000000" pitchFamily="2" charset="0"/>
                <a:cs typeface="Roboto Light" panose="02000000000000000000" pitchFamily="2" charset="0"/>
              </a:rPr>
              <a:t>Traditional email clients do not support voice messages, making it difficult for users to send quick, voice-based communications.</a:t>
            </a:r>
          </a:p>
          <a:p>
            <a:endParaRPr lang="en-US" dirty="0">
              <a:latin typeface="Roboto Light" panose="02000000000000000000" pitchFamily="2" charset="0"/>
              <a:ea typeface="Roboto Light" panose="02000000000000000000" pitchFamily="2" charset="0"/>
              <a:cs typeface="Roboto Light" panose="02000000000000000000" pitchFamily="2" charset="0"/>
            </a:endParaRPr>
          </a:p>
          <a:p>
            <a:r>
              <a:rPr lang="en-US" dirty="0">
                <a:latin typeface="Roboto Light" panose="02000000000000000000" pitchFamily="2" charset="0"/>
                <a:ea typeface="Roboto Light" panose="02000000000000000000" pitchFamily="2" charset="0"/>
                <a:cs typeface="Roboto Light" panose="02000000000000000000" pitchFamily="2" charset="0"/>
              </a:rPr>
              <a:t>There is no AI-powered summarization or generation feature in existing clients, requiring users to manually go through long email threads and compose responses.</a:t>
            </a:r>
          </a:p>
          <a:p>
            <a:endParaRPr lang="en-US" dirty="0">
              <a:latin typeface="Roboto Light" panose="02000000000000000000" pitchFamily="2" charset="0"/>
              <a:ea typeface="Roboto Light" panose="02000000000000000000" pitchFamily="2" charset="0"/>
              <a:cs typeface="Roboto Light" panose="02000000000000000000" pitchFamily="2" charset="0"/>
            </a:endParaRPr>
          </a:p>
          <a:p>
            <a:r>
              <a:rPr lang="en-US" dirty="0">
                <a:latin typeface="Roboto Light" panose="02000000000000000000" pitchFamily="2" charset="0"/>
                <a:ea typeface="Roboto Light" panose="02000000000000000000" pitchFamily="2" charset="0"/>
                <a:cs typeface="Roboto Light" panose="02000000000000000000" pitchFamily="2" charset="0"/>
              </a:rPr>
              <a:t>There is a need for a command-line alternative with encryption capabilities to ensure better privacy, efficiency, and automation in email management.</a:t>
            </a:r>
            <a:endParaRPr lang="en-IN" dirty="0">
              <a:latin typeface="Roboto Light" panose="02000000000000000000" pitchFamily="2" charset="0"/>
              <a:ea typeface="Roboto Light" panose="02000000000000000000" pitchFamily="2" charset="0"/>
              <a:cs typeface="Roboto Light" panose="02000000000000000000" pitchFamily="2" charset="0"/>
            </a:endParaRPr>
          </a:p>
        </p:txBody>
      </p:sp>
    </p:spTree>
    <p:extLst>
      <p:ext uri="{BB962C8B-B14F-4D97-AF65-F5344CB8AC3E}">
        <p14:creationId xmlns:p14="http://schemas.microsoft.com/office/powerpoint/2010/main" val="1422281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D4398-3B0C-34B1-20E2-ABC305D1A8A6}"/>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CC4A543-E84E-5B59-D40F-6BC955048D03}"/>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2DFC09B6-577E-25C0-5026-4EEFE4F4F4FF}"/>
              </a:ext>
            </a:extLst>
          </p:cNvPr>
          <p:cNvSpPr/>
          <p:nvPr/>
        </p:nvSpPr>
        <p:spPr>
          <a:xfrm>
            <a:off x="2314053" y="1087231"/>
            <a:ext cx="2726774"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OBJECTIVES </a:t>
            </a:r>
          </a:p>
        </p:txBody>
      </p:sp>
      <p:sp>
        <p:nvSpPr>
          <p:cNvPr id="4" name="Text 1">
            <a:extLst>
              <a:ext uri="{FF2B5EF4-FFF2-40B4-BE49-F238E27FC236}">
                <a16:creationId xmlns:a16="http://schemas.microsoft.com/office/drawing/2014/main" id="{842071FB-691B-9251-D93C-0ECFDF525631}"/>
              </a:ext>
            </a:extLst>
          </p:cNvPr>
          <p:cNvSpPr/>
          <p:nvPr/>
        </p:nvSpPr>
        <p:spPr>
          <a:xfrm>
            <a:off x="3501847" y="2126865"/>
            <a:ext cx="9728015" cy="5406544"/>
          </a:xfrm>
          <a:prstGeom prst="rect">
            <a:avLst/>
          </a:prstGeom>
          <a:noFill/>
          <a:ln/>
        </p:spPr>
        <p:txBody>
          <a:bodyPr wrap="square" lIns="0" tIns="0" rIns="0" bIns="0" rtlCol="0" anchor="t"/>
          <a:lstStyle/>
          <a:p>
            <a:endParaRPr lang="en-US" sz="2000" dirty="0">
              <a:latin typeface="Roboto Light" panose="02000000000000000000" pitchFamily="2" charset="0"/>
              <a:ea typeface="Roboto Light" panose="02000000000000000000" pitchFamily="2" charset="0"/>
              <a:cs typeface="Roboto Light" panose="02000000000000000000" pitchFamily="2" charset="0"/>
            </a:endParaRPr>
          </a:p>
        </p:txBody>
      </p:sp>
      <p:pic>
        <p:nvPicPr>
          <p:cNvPr id="5" name="Picture 4" descr="AIHT OFFICIAL (@aihtofficial ...">
            <a:extLst>
              <a:ext uri="{FF2B5EF4-FFF2-40B4-BE49-F238E27FC236}">
                <a16:creationId xmlns:a16="http://schemas.microsoft.com/office/drawing/2014/main" id="{4760FB17-3251-0A85-8A23-388B1BB526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8550F91-8612-599B-1590-0AE9CFD3BB1F}"/>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6C11E37B-8542-612E-17B8-416DB7A46177}"/>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6</a:t>
            </a:r>
          </a:p>
        </p:txBody>
      </p:sp>
      <p:sp>
        <p:nvSpPr>
          <p:cNvPr id="13" name="Shape 1">
            <a:extLst>
              <a:ext uri="{FF2B5EF4-FFF2-40B4-BE49-F238E27FC236}">
                <a16:creationId xmlns:a16="http://schemas.microsoft.com/office/drawing/2014/main" id="{634E801A-B14A-C61E-F5A6-16B46B9CBC72}"/>
              </a:ext>
            </a:extLst>
          </p:cNvPr>
          <p:cNvSpPr/>
          <p:nvPr/>
        </p:nvSpPr>
        <p:spPr>
          <a:xfrm>
            <a:off x="3044412" y="1919341"/>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E90E53C4-EEA7-5835-9F85-C7C012A6C0E6}"/>
              </a:ext>
            </a:extLst>
          </p:cNvPr>
          <p:cNvSpPr/>
          <p:nvPr/>
        </p:nvSpPr>
        <p:spPr>
          <a:xfrm>
            <a:off x="3050393" y="3030260"/>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639C83A4-ED20-BD16-F347-986E375C7CD2}"/>
              </a:ext>
            </a:extLst>
          </p:cNvPr>
          <p:cNvSpPr txBox="1"/>
          <p:nvPr/>
        </p:nvSpPr>
        <p:spPr>
          <a:xfrm>
            <a:off x="3085891" y="1922314"/>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02B8441D-27C7-D5F4-482A-4B3B9824676A}"/>
              </a:ext>
            </a:extLst>
          </p:cNvPr>
          <p:cNvSpPr txBox="1"/>
          <p:nvPr/>
        </p:nvSpPr>
        <p:spPr>
          <a:xfrm>
            <a:off x="3085890" y="3022423"/>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1B808769-601E-6848-BCA2-8DC1E464486B}"/>
              </a:ext>
            </a:extLst>
          </p:cNvPr>
          <p:cNvSpPr/>
          <p:nvPr/>
        </p:nvSpPr>
        <p:spPr>
          <a:xfrm>
            <a:off x="3060686" y="5183598"/>
            <a:ext cx="378143" cy="383025"/>
          </a:xfrm>
          <a:prstGeom prst="roundRect">
            <a:avLst>
              <a:gd name="adj" fmla="val 6668"/>
            </a:avLst>
          </a:prstGeom>
          <a:solidFill>
            <a:srgbClr val="F3E8E8"/>
          </a:solidFill>
          <a:ln/>
        </p:spPr>
      </p:sp>
      <p:sp>
        <p:nvSpPr>
          <p:cNvPr id="18" name="Shape 1">
            <a:extLst>
              <a:ext uri="{FF2B5EF4-FFF2-40B4-BE49-F238E27FC236}">
                <a16:creationId xmlns:a16="http://schemas.microsoft.com/office/drawing/2014/main" id="{D48EFA4A-42B8-EA28-D658-B9E75ED47E1C}"/>
              </a:ext>
            </a:extLst>
          </p:cNvPr>
          <p:cNvSpPr/>
          <p:nvPr/>
        </p:nvSpPr>
        <p:spPr>
          <a:xfrm>
            <a:off x="3064900" y="6263923"/>
            <a:ext cx="378143" cy="383025"/>
          </a:xfrm>
          <a:prstGeom prst="roundRect">
            <a:avLst>
              <a:gd name="adj" fmla="val 6668"/>
            </a:avLst>
          </a:prstGeom>
          <a:solidFill>
            <a:srgbClr val="F3E8E8"/>
          </a:solidFill>
          <a:ln/>
        </p:spPr>
        <p:txBody>
          <a:bodyPr/>
          <a:lstStyle/>
          <a:p>
            <a:endParaRPr lang="en-IN" dirty="0"/>
          </a:p>
        </p:txBody>
      </p:sp>
      <p:sp>
        <p:nvSpPr>
          <p:cNvPr id="19" name="TextBox 18">
            <a:extLst>
              <a:ext uri="{FF2B5EF4-FFF2-40B4-BE49-F238E27FC236}">
                <a16:creationId xmlns:a16="http://schemas.microsoft.com/office/drawing/2014/main" id="{89F82131-2CBE-9136-12B1-140B439D144B}"/>
              </a:ext>
            </a:extLst>
          </p:cNvPr>
          <p:cNvSpPr txBox="1"/>
          <p:nvPr/>
        </p:nvSpPr>
        <p:spPr>
          <a:xfrm>
            <a:off x="3085891" y="5197291"/>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20" name="TextBox 19">
            <a:extLst>
              <a:ext uri="{FF2B5EF4-FFF2-40B4-BE49-F238E27FC236}">
                <a16:creationId xmlns:a16="http://schemas.microsoft.com/office/drawing/2014/main" id="{B2225780-87BD-642B-35A2-9F86BAB2893A}"/>
              </a:ext>
            </a:extLst>
          </p:cNvPr>
          <p:cNvSpPr txBox="1"/>
          <p:nvPr/>
        </p:nvSpPr>
        <p:spPr>
          <a:xfrm>
            <a:off x="3085891" y="6307286"/>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21" name="TextBox 20">
            <a:extLst>
              <a:ext uri="{FF2B5EF4-FFF2-40B4-BE49-F238E27FC236}">
                <a16:creationId xmlns:a16="http://schemas.microsoft.com/office/drawing/2014/main" id="{C6817A94-CDF3-3FBC-E548-607194263381}"/>
              </a:ext>
            </a:extLst>
          </p:cNvPr>
          <p:cNvSpPr txBox="1"/>
          <p:nvPr/>
        </p:nvSpPr>
        <p:spPr>
          <a:xfrm>
            <a:off x="3512470" y="1826479"/>
            <a:ext cx="8467327" cy="2354491"/>
          </a:xfrm>
          <a:prstGeom prst="rect">
            <a:avLst/>
          </a:prstGeom>
          <a:noFill/>
        </p:spPr>
        <p:txBody>
          <a:bodyPr wrap="square">
            <a:spAutoFit/>
          </a:bodyPr>
          <a:lstStyle/>
          <a:p>
            <a:pPr>
              <a:lnSpc>
                <a:spcPct val="150000"/>
              </a:lnSpc>
            </a:pPr>
            <a:r>
              <a:rPr lang="en-US" b="1" dirty="0">
                <a:latin typeface="Segoe UI" panose="020B0502040204020203" pitchFamily="34" charset="0"/>
                <a:ea typeface="Roboto Light" panose="02000000000000000000" pitchFamily="2" charset="0"/>
                <a:cs typeface="Segoe UI" panose="020B0502040204020203" pitchFamily="34" charset="0"/>
              </a:rPr>
              <a:t>Develop a CLI-based email management tool</a:t>
            </a:r>
            <a:r>
              <a:rPr lang="en-US" dirty="0">
                <a:latin typeface="Segoe UI" panose="020B0502040204020203" pitchFamily="34" charset="0"/>
                <a:ea typeface="Roboto Light" panose="02000000000000000000" pitchFamily="2" charset="0"/>
                <a:cs typeface="Segoe UI" panose="020B0502040204020203" pitchFamily="34" charset="0"/>
              </a:rPr>
              <a:t> </a:t>
            </a:r>
            <a:r>
              <a:rPr lang="en-US" dirty="0">
                <a:latin typeface="Roboto Light" panose="02000000000000000000" pitchFamily="2" charset="0"/>
                <a:ea typeface="Roboto Light" panose="02000000000000000000" pitchFamily="2" charset="0"/>
                <a:cs typeface="Roboto Light" panose="02000000000000000000" pitchFamily="2" charset="0"/>
              </a:rPr>
              <a:t>to provide a lightweight, efficient alternative for sending, receiving, and organizing emails without relying on a GUI.</a:t>
            </a:r>
          </a:p>
          <a:p>
            <a:pPr>
              <a:lnSpc>
                <a:spcPct val="150000"/>
              </a:lnSpc>
            </a:pPr>
            <a:br>
              <a:rPr lang="en-US" sz="1000" dirty="0">
                <a:latin typeface="Roboto Light" panose="02000000000000000000" pitchFamily="2" charset="0"/>
                <a:ea typeface="Roboto Light" panose="02000000000000000000" pitchFamily="2" charset="0"/>
                <a:cs typeface="Roboto Light" panose="02000000000000000000" pitchFamily="2" charset="0"/>
              </a:rPr>
            </a:br>
            <a:r>
              <a:rPr lang="en-US" b="1" dirty="0">
                <a:latin typeface="Segoe UI" panose="020B0502040204020203" pitchFamily="34" charset="0"/>
                <a:ea typeface="Roboto Light" panose="02000000000000000000" pitchFamily="2" charset="0"/>
                <a:cs typeface="Segoe UI" panose="020B0502040204020203" pitchFamily="34" charset="0"/>
              </a:rPr>
              <a:t>Implement AI-powered email summarization</a:t>
            </a:r>
            <a:r>
              <a:rPr lang="en-US" dirty="0">
                <a:latin typeface="Segoe UI" panose="020B0502040204020203" pitchFamily="34" charset="0"/>
                <a:ea typeface="Roboto Light" panose="02000000000000000000" pitchFamily="2" charset="0"/>
                <a:cs typeface="Segoe UI" panose="020B0502040204020203" pitchFamily="34" charset="0"/>
              </a:rPr>
              <a:t> </a:t>
            </a:r>
            <a:r>
              <a:rPr lang="en-US" dirty="0">
                <a:latin typeface="Roboto Light" panose="02000000000000000000" pitchFamily="2" charset="0"/>
                <a:ea typeface="Roboto Light" panose="02000000000000000000" pitchFamily="2" charset="0"/>
                <a:cs typeface="Roboto Light" panose="02000000000000000000" pitchFamily="2" charset="0"/>
              </a:rPr>
              <a:t>to extract key information from lengthy email threads and generate concise summaries. This helps users quickly grasp important points without reading the entire conversation.</a:t>
            </a:r>
            <a:endParaRPr lang="en-IN" sz="1000" dirty="0">
              <a:latin typeface="Roboto Light" panose="02000000000000000000" pitchFamily="2" charset="0"/>
              <a:ea typeface="Roboto Light" panose="02000000000000000000" pitchFamily="2" charset="0"/>
              <a:cs typeface="Roboto Light" panose="02000000000000000000" pitchFamily="2" charset="0"/>
            </a:endParaRPr>
          </a:p>
        </p:txBody>
      </p:sp>
      <p:sp>
        <p:nvSpPr>
          <p:cNvPr id="2" name="Text 0">
            <a:extLst>
              <a:ext uri="{FF2B5EF4-FFF2-40B4-BE49-F238E27FC236}">
                <a16:creationId xmlns:a16="http://schemas.microsoft.com/office/drawing/2014/main" id="{8A555102-76D7-DE6C-BE7B-8F3BA9330D99}"/>
              </a:ext>
            </a:extLst>
          </p:cNvPr>
          <p:cNvSpPr/>
          <p:nvPr/>
        </p:nvSpPr>
        <p:spPr>
          <a:xfrm>
            <a:off x="1681025" y="4177008"/>
            <a:ext cx="2726774"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SCOPE</a:t>
            </a:r>
          </a:p>
        </p:txBody>
      </p:sp>
      <p:sp>
        <p:nvSpPr>
          <p:cNvPr id="6" name="Rectangle 1">
            <a:extLst>
              <a:ext uri="{FF2B5EF4-FFF2-40B4-BE49-F238E27FC236}">
                <a16:creationId xmlns:a16="http://schemas.microsoft.com/office/drawing/2014/main" id="{366D8027-B8BB-0D2C-4824-5B4B68094B36}"/>
              </a:ext>
            </a:extLst>
          </p:cNvPr>
          <p:cNvSpPr>
            <a:spLocks noChangeArrowheads="1"/>
          </p:cNvSpPr>
          <p:nvPr/>
        </p:nvSpPr>
        <p:spPr bwMode="auto">
          <a:xfrm>
            <a:off x="3428536" y="5134344"/>
            <a:ext cx="813594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Segoe UI Black" panose="020B0A02040204020203" pitchFamily="34" charset="0"/>
                <a:ea typeface="Segoe UI Black" panose="020B0A02040204020203" pitchFamily="34" charset="0"/>
              </a:rPr>
              <a:t>Enhanced Email Management:</a:t>
            </a:r>
            <a:r>
              <a:rPr kumimoji="0" lang="en-US" altLang="en-US" sz="1800" b="0" i="0" u="none" strike="noStrike" cap="none" normalizeH="0" baseline="0" dirty="0">
                <a:ln>
                  <a:noFill/>
                </a:ln>
                <a:solidFill>
                  <a:schemeClr val="tx1"/>
                </a:solidFill>
                <a:effectLst/>
                <a:latin typeface="Segoe UI Black" panose="020B0A02040204020203" pitchFamily="34" charset="0"/>
                <a:ea typeface="Segoe UI Black" panose="020B0A02040204020203" pitchFamily="34" charset="0"/>
              </a:rPr>
              <a:t> </a:t>
            </a:r>
            <a:r>
              <a:rPr kumimoji="0" lang="en-US" altLang="en-US" sz="18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MailOps-CLI streamlines sorting, filtering, and organizing emails across Gmail and Outlook with powerful command-line efficiency.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Segoe UI" panose="020B0502040204020203" pitchFamily="34" charset="0"/>
                <a:cs typeface="Segoe UI" panose="020B0502040204020203" pitchFamily="34" charset="0"/>
              </a:rPr>
              <a:t>AI-Powered Features:</a:t>
            </a:r>
            <a:r>
              <a:rPr kumimoji="0" lang="en-US" altLang="en-US" sz="1800" b="0" i="0" u="none" strike="noStrike" cap="none" normalizeH="0" baseline="0" dirty="0">
                <a:ln>
                  <a:noFill/>
                </a:ln>
                <a:solidFill>
                  <a:schemeClr val="tx1"/>
                </a:solidFill>
                <a:effectLst/>
                <a:latin typeface="Segoe UI" panose="020B0502040204020203" pitchFamily="34" charset="0"/>
                <a:cs typeface="Segoe UI" panose="020B0502040204020203" pitchFamily="34" charset="0"/>
              </a:rPr>
              <a:t> </a:t>
            </a:r>
            <a:r>
              <a:rPr kumimoji="0" lang="en-US" altLang="en-US" sz="18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Smart reply generation, tone adjustment, sentiment detection, and real-time translation improve communication speed and quality</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0613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048833" y="1001503"/>
            <a:ext cx="6677059" cy="704017"/>
          </a:xfrm>
          <a:prstGeom prst="rect">
            <a:avLst/>
          </a:prstGeom>
          <a:noFill/>
          <a:ln/>
        </p:spPr>
        <p:txBody>
          <a:bodyPr wrap="none" lIns="0" tIns="0" rIns="0" bIns="0" rtlCol="0" anchor="t"/>
          <a:lstStyle/>
          <a:p>
            <a:pPr marL="0" indent="0">
              <a:lnSpc>
                <a:spcPts val="5500"/>
              </a:lnSpc>
              <a:buNone/>
            </a:pPr>
            <a:r>
              <a:rPr lang="en-US" sz="3300" dirty="0">
                <a:solidFill>
                  <a:srgbClr val="1F1E1E"/>
                </a:solidFill>
                <a:latin typeface="Segoe UI" panose="020B0502040204020203" pitchFamily="34" charset="0"/>
                <a:ea typeface="Red Hat Text" pitchFamily="34" charset="-122"/>
                <a:cs typeface="Segoe UI" panose="020B0502040204020203" pitchFamily="34" charset="0"/>
              </a:rPr>
              <a:t>The Proposed System: MailOps-CLI</a:t>
            </a:r>
            <a:endParaRPr lang="en-US" sz="3300" dirty="0">
              <a:latin typeface="Segoe UI" panose="020B0502040204020203" pitchFamily="34" charset="0"/>
              <a:cs typeface="Segoe UI" panose="020B0502040204020203" pitchFamily="34" charset="0"/>
            </a:endParaRPr>
          </a:p>
        </p:txBody>
      </p:sp>
      <p:sp>
        <p:nvSpPr>
          <p:cNvPr id="37" name="Shape 1">
            <a:extLst>
              <a:ext uri="{FF2B5EF4-FFF2-40B4-BE49-F238E27FC236}">
                <a16:creationId xmlns:a16="http://schemas.microsoft.com/office/drawing/2014/main" id="{0B3803C3-EB71-93CF-93E9-7A86E3CB1107}"/>
              </a:ext>
            </a:extLst>
          </p:cNvPr>
          <p:cNvSpPr/>
          <p:nvPr/>
        </p:nvSpPr>
        <p:spPr>
          <a:xfrm>
            <a:off x="1068943" y="1721887"/>
            <a:ext cx="3720465" cy="2168020"/>
          </a:xfrm>
          <a:prstGeom prst="roundRect">
            <a:avLst>
              <a:gd name="adj" fmla="val 1243"/>
            </a:avLst>
          </a:prstGeom>
          <a:solidFill>
            <a:srgbClr val="F3E8E8"/>
          </a:solidFill>
          <a:ln/>
        </p:spPr>
      </p:sp>
      <p:sp>
        <p:nvSpPr>
          <p:cNvPr id="38" name="Text 2">
            <a:extLst>
              <a:ext uri="{FF2B5EF4-FFF2-40B4-BE49-F238E27FC236}">
                <a16:creationId xmlns:a16="http://schemas.microsoft.com/office/drawing/2014/main" id="{450EE22A-0A91-65A4-EDD0-7CFAAFEEFB4E}"/>
              </a:ext>
            </a:extLst>
          </p:cNvPr>
          <p:cNvSpPr/>
          <p:nvPr/>
        </p:nvSpPr>
        <p:spPr>
          <a:xfrm>
            <a:off x="1281827" y="1934770"/>
            <a:ext cx="2885242" cy="313134"/>
          </a:xfrm>
          <a:prstGeom prst="rect">
            <a:avLst/>
          </a:prstGeom>
          <a:noFill/>
          <a:ln/>
        </p:spPr>
        <p:txBody>
          <a:bodyPr wrap="none" lIns="0" tIns="0" rIns="0" bIns="0" rtlCol="0" anchor="t"/>
          <a:lstStyle/>
          <a:p>
            <a:pPr marL="0" indent="0">
              <a:lnSpc>
                <a:spcPts val="2450"/>
              </a:lnSpc>
              <a:buNone/>
            </a:pPr>
            <a:r>
              <a:rPr lang="en-IN" sz="1900" b="1" dirty="0">
                <a:latin typeface="Times New Roman" panose="02020603050405020304" pitchFamily="18" charset="0"/>
                <a:ea typeface="Red Hat Text"/>
                <a:cs typeface="Times New Roman" panose="02020603050405020304" pitchFamily="18" charset="0"/>
              </a:rPr>
              <a:t>Command-Line Interface</a:t>
            </a:r>
            <a:endParaRPr lang="en-US" sz="1900" b="1" dirty="0">
              <a:latin typeface="Times New Roman" panose="02020603050405020304" pitchFamily="18" charset="0"/>
              <a:ea typeface="Red Hat Text"/>
              <a:cs typeface="Times New Roman" panose="02020603050405020304" pitchFamily="18" charset="0"/>
            </a:endParaRPr>
          </a:p>
        </p:txBody>
      </p:sp>
      <p:sp>
        <p:nvSpPr>
          <p:cNvPr id="39" name="Text 3">
            <a:extLst>
              <a:ext uri="{FF2B5EF4-FFF2-40B4-BE49-F238E27FC236}">
                <a16:creationId xmlns:a16="http://schemas.microsoft.com/office/drawing/2014/main" id="{AEC283E2-07D6-9D6C-2D80-82889BBF913D}"/>
              </a:ext>
            </a:extLst>
          </p:cNvPr>
          <p:cNvSpPr/>
          <p:nvPr/>
        </p:nvSpPr>
        <p:spPr>
          <a:xfrm>
            <a:off x="1281826" y="2489579"/>
            <a:ext cx="3294698" cy="1048942"/>
          </a:xfrm>
          <a:prstGeom prst="rect">
            <a:avLst/>
          </a:prstGeom>
          <a:noFill/>
          <a:ln/>
        </p:spPr>
        <p:txBody>
          <a:bodyPr wrap="square" lIns="0" tIns="0" rIns="0" bIns="0" rtlCol="0" anchor="t"/>
          <a:lstStyle/>
          <a:p>
            <a:pPr marL="0" indent="0">
              <a:lnSpc>
                <a:spcPts val="2650"/>
              </a:lnSpc>
              <a:buNone/>
            </a:pPr>
            <a:r>
              <a:rPr lang="en-US" dirty="0"/>
              <a:t>Eliminates the need for a resource-intensive GUI, offering a faster and more efficient email management experience.</a:t>
            </a:r>
            <a:endParaRPr lang="en-US" dirty="0">
              <a:latin typeface="Roboto Light" panose="02000000000000000000" pitchFamily="2" charset="0"/>
              <a:ea typeface="Roboto Light" panose="02000000000000000000" pitchFamily="2" charset="0"/>
              <a:cs typeface="Roboto Light" panose="02000000000000000000" pitchFamily="2" charset="0"/>
            </a:endParaRPr>
          </a:p>
        </p:txBody>
      </p:sp>
      <p:sp>
        <p:nvSpPr>
          <p:cNvPr id="40" name="Shape 4">
            <a:extLst>
              <a:ext uri="{FF2B5EF4-FFF2-40B4-BE49-F238E27FC236}">
                <a16:creationId xmlns:a16="http://schemas.microsoft.com/office/drawing/2014/main" id="{801EA738-A13C-5ECE-F9B6-37B6F0BC72F1}"/>
              </a:ext>
            </a:extLst>
          </p:cNvPr>
          <p:cNvSpPr/>
          <p:nvPr/>
        </p:nvSpPr>
        <p:spPr>
          <a:xfrm>
            <a:off x="5002292" y="1721887"/>
            <a:ext cx="3720465" cy="2168020"/>
          </a:xfrm>
          <a:prstGeom prst="roundRect">
            <a:avLst>
              <a:gd name="adj" fmla="val 1243"/>
            </a:avLst>
          </a:prstGeom>
          <a:solidFill>
            <a:srgbClr val="F3E8E8"/>
          </a:solidFill>
          <a:ln/>
        </p:spPr>
        <p:txBody>
          <a:bodyPr/>
          <a:lstStyle/>
          <a:p>
            <a:endParaRPr lang="en-IN"/>
          </a:p>
        </p:txBody>
      </p:sp>
      <p:sp>
        <p:nvSpPr>
          <p:cNvPr id="41" name="Text 5">
            <a:extLst>
              <a:ext uri="{FF2B5EF4-FFF2-40B4-BE49-F238E27FC236}">
                <a16:creationId xmlns:a16="http://schemas.microsoft.com/office/drawing/2014/main" id="{6BB3C0F9-2FFC-D169-B169-96CDD39ECCCC}"/>
              </a:ext>
            </a:extLst>
          </p:cNvPr>
          <p:cNvSpPr/>
          <p:nvPr/>
        </p:nvSpPr>
        <p:spPr>
          <a:xfrm>
            <a:off x="5215176" y="1934770"/>
            <a:ext cx="2820948" cy="313134"/>
          </a:xfrm>
          <a:prstGeom prst="rect">
            <a:avLst/>
          </a:prstGeom>
          <a:noFill/>
          <a:ln/>
        </p:spPr>
        <p:txBody>
          <a:bodyPr wrap="none" lIns="0" tIns="0" rIns="0" bIns="0" rtlCol="0" anchor="t"/>
          <a:lstStyle/>
          <a:p>
            <a:pPr marL="0" indent="0">
              <a:lnSpc>
                <a:spcPts val="2450"/>
              </a:lnSpc>
              <a:buNone/>
            </a:pPr>
            <a:r>
              <a:rPr lang="en-IN" sz="1900" b="1" dirty="0">
                <a:latin typeface="Times New Roman" panose="02020603050405020304" pitchFamily="18" charset="0"/>
                <a:ea typeface="Red Hat Text"/>
                <a:cs typeface="Times New Roman" panose="02020603050405020304" pitchFamily="18" charset="0"/>
              </a:rPr>
              <a:t>Advanced Email Organization</a:t>
            </a:r>
            <a:endParaRPr lang="en-US" sz="1900" b="1" dirty="0">
              <a:latin typeface="Times New Roman" panose="02020603050405020304" pitchFamily="18" charset="0"/>
              <a:ea typeface="Red Hat Text"/>
              <a:cs typeface="Times New Roman" panose="02020603050405020304" pitchFamily="18" charset="0"/>
            </a:endParaRPr>
          </a:p>
        </p:txBody>
      </p:sp>
      <p:sp>
        <p:nvSpPr>
          <p:cNvPr id="42" name="Text 6">
            <a:extLst>
              <a:ext uri="{FF2B5EF4-FFF2-40B4-BE49-F238E27FC236}">
                <a16:creationId xmlns:a16="http://schemas.microsoft.com/office/drawing/2014/main" id="{8627A49E-651C-40E8-6964-98212422C290}"/>
              </a:ext>
            </a:extLst>
          </p:cNvPr>
          <p:cNvSpPr/>
          <p:nvPr/>
        </p:nvSpPr>
        <p:spPr>
          <a:xfrm>
            <a:off x="5226108" y="2460787"/>
            <a:ext cx="3294698" cy="1206341"/>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Automates email sorting, searching, and flagging for better organization.</a:t>
            </a:r>
          </a:p>
        </p:txBody>
      </p:sp>
      <p:sp>
        <p:nvSpPr>
          <p:cNvPr id="43" name="Shape 7">
            <a:extLst>
              <a:ext uri="{FF2B5EF4-FFF2-40B4-BE49-F238E27FC236}">
                <a16:creationId xmlns:a16="http://schemas.microsoft.com/office/drawing/2014/main" id="{0559AC5A-944A-93AE-1106-5455F0F05067}"/>
              </a:ext>
            </a:extLst>
          </p:cNvPr>
          <p:cNvSpPr/>
          <p:nvPr/>
        </p:nvSpPr>
        <p:spPr>
          <a:xfrm>
            <a:off x="1049893" y="4284441"/>
            <a:ext cx="3720465" cy="2015728"/>
          </a:xfrm>
          <a:prstGeom prst="roundRect">
            <a:avLst>
              <a:gd name="adj" fmla="val 1243"/>
            </a:avLst>
          </a:prstGeom>
          <a:solidFill>
            <a:srgbClr val="F3E8E8"/>
          </a:solidFill>
          <a:ln/>
        </p:spPr>
      </p:sp>
      <p:sp>
        <p:nvSpPr>
          <p:cNvPr id="44" name="Text 8">
            <a:extLst>
              <a:ext uri="{FF2B5EF4-FFF2-40B4-BE49-F238E27FC236}">
                <a16:creationId xmlns:a16="http://schemas.microsoft.com/office/drawing/2014/main" id="{C5EA591E-42FF-81BB-28DB-6AFD54294993}"/>
              </a:ext>
            </a:extLst>
          </p:cNvPr>
          <p:cNvSpPr/>
          <p:nvPr/>
        </p:nvSpPr>
        <p:spPr>
          <a:xfrm>
            <a:off x="1262777" y="4472992"/>
            <a:ext cx="2844998" cy="313134"/>
          </a:xfrm>
          <a:prstGeom prst="rect">
            <a:avLst/>
          </a:prstGeom>
          <a:noFill/>
          <a:ln/>
        </p:spPr>
        <p:txBody>
          <a:bodyPr wrap="none" lIns="0" tIns="0" rIns="0" bIns="0" rtlCol="0" anchor="t"/>
          <a:lstStyle/>
          <a:p>
            <a:pPr marL="0" indent="0">
              <a:lnSpc>
                <a:spcPts val="2450"/>
              </a:lnSpc>
              <a:buNone/>
            </a:pPr>
            <a:r>
              <a:rPr lang="en-IN" sz="1900" b="1" dirty="0">
                <a:latin typeface="Segoe UI" panose="020B0502040204020203" pitchFamily="34" charset="0"/>
                <a:cs typeface="Segoe UI" panose="020B0502040204020203" pitchFamily="34" charset="0"/>
              </a:rPr>
              <a:t>Speed &amp; Efficiency</a:t>
            </a:r>
            <a:endParaRPr lang="en-US" sz="1900" dirty="0">
              <a:latin typeface="Segoe UI" panose="020B0502040204020203" pitchFamily="34" charset="0"/>
              <a:cs typeface="Segoe UI" panose="020B0502040204020203" pitchFamily="34" charset="0"/>
            </a:endParaRPr>
          </a:p>
        </p:txBody>
      </p:sp>
      <p:sp>
        <p:nvSpPr>
          <p:cNvPr id="45" name="Text 9">
            <a:extLst>
              <a:ext uri="{FF2B5EF4-FFF2-40B4-BE49-F238E27FC236}">
                <a16:creationId xmlns:a16="http://schemas.microsoft.com/office/drawing/2014/main" id="{2BDC99D5-B6C3-41D7-ACCA-A80DD6FAE7DC}"/>
              </a:ext>
            </a:extLst>
          </p:cNvPr>
          <p:cNvSpPr/>
          <p:nvPr/>
        </p:nvSpPr>
        <p:spPr>
          <a:xfrm>
            <a:off x="1262777" y="4913761"/>
            <a:ext cx="3294698" cy="1362075"/>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Reduce the time spent on manual email management tasks.</a:t>
            </a:r>
          </a:p>
        </p:txBody>
      </p:sp>
      <p:sp>
        <p:nvSpPr>
          <p:cNvPr id="46" name="Shape 10">
            <a:extLst>
              <a:ext uri="{FF2B5EF4-FFF2-40B4-BE49-F238E27FC236}">
                <a16:creationId xmlns:a16="http://schemas.microsoft.com/office/drawing/2014/main" id="{8C48588C-4205-2783-2827-56C88D2E3762}"/>
              </a:ext>
            </a:extLst>
          </p:cNvPr>
          <p:cNvSpPr/>
          <p:nvPr/>
        </p:nvSpPr>
        <p:spPr>
          <a:xfrm>
            <a:off x="4983242" y="4260109"/>
            <a:ext cx="3720465" cy="2015728"/>
          </a:xfrm>
          <a:prstGeom prst="roundRect">
            <a:avLst>
              <a:gd name="adj" fmla="val 1243"/>
            </a:avLst>
          </a:prstGeom>
          <a:solidFill>
            <a:srgbClr val="F3E8E8"/>
          </a:solidFill>
          <a:ln/>
        </p:spPr>
      </p:sp>
      <p:sp>
        <p:nvSpPr>
          <p:cNvPr id="47" name="Text 11">
            <a:extLst>
              <a:ext uri="{FF2B5EF4-FFF2-40B4-BE49-F238E27FC236}">
                <a16:creationId xmlns:a16="http://schemas.microsoft.com/office/drawing/2014/main" id="{DBD242E9-FE1A-B97A-E7A3-16A0A1679F46}"/>
              </a:ext>
            </a:extLst>
          </p:cNvPr>
          <p:cNvSpPr/>
          <p:nvPr/>
        </p:nvSpPr>
        <p:spPr>
          <a:xfrm>
            <a:off x="5071414" y="4472992"/>
            <a:ext cx="2562582" cy="313134"/>
          </a:xfrm>
          <a:prstGeom prst="rect">
            <a:avLst/>
          </a:prstGeom>
          <a:noFill/>
          <a:ln/>
        </p:spPr>
        <p:txBody>
          <a:bodyPr wrap="none" lIns="0" tIns="0" rIns="0" bIns="0" rtlCol="0" anchor="t"/>
          <a:lstStyle/>
          <a:p>
            <a:pPr marL="0" indent="0">
              <a:lnSpc>
                <a:spcPts val="2450"/>
              </a:lnSpc>
              <a:buNone/>
            </a:pPr>
            <a:r>
              <a:rPr lang="en-IN" sz="1900" b="1" dirty="0">
                <a:latin typeface="Segoe UI" panose="020B0502040204020203" pitchFamily="34" charset="0"/>
                <a:cs typeface="Segoe UI" panose="020B0502040204020203" pitchFamily="34" charset="0"/>
              </a:rPr>
              <a:t>Encryption &amp; Security</a:t>
            </a:r>
            <a:endParaRPr lang="en-US" sz="1900" b="1" dirty="0">
              <a:latin typeface="Segoe UI" panose="020B0502040204020203" pitchFamily="34" charset="0"/>
              <a:cs typeface="Segoe UI" panose="020B0502040204020203" pitchFamily="34" charset="0"/>
            </a:endParaRPr>
          </a:p>
        </p:txBody>
      </p:sp>
      <p:sp>
        <p:nvSpPr>
          <p:cNvPr id="48" name="Text 12">
            <a:extLst>
              <a:ext uri="{FF2B5EF4-FFF2-40B4-BE49-F238E27FC236}">
                <a16:creationId xmlns:a16="http://schemas.microsoft.com/office/drawing/2014/main" id="{8F6C9A39-0813-44A5-BB07-DD8FB1042E07}"/>
              </a:ext>
            </a:extLst>
          </p:cNvPr>
          <p:cNvSpPr/>
          <p:nvPr/>
        </p:nvSpPr>
        <p:spPr>
          <a:xfrm>
            <a:off x="5196126" y="4855886"/>
            <a:ext cx="3294698" cy="1362075"/>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Integrates encryption and decryption features to protect sensitive messages, ensuring secure communication.</a:t>
            </a:r>
          </a:p>
        </p:txBody>
      </p:sp>
      <p:sp>
        <p:nvSpPr>
          <p:cNvPr id="49" name="Shape 10">
            <a:extLst>
              <a:ext uri="{FF2B5EF4-FFF2-40B4-BE49-F238E27FC236}">
                <a16:creationId xmlns:a16="http://schemas.microsoft.com/office/drawing/2014/main" id="{F6DA3888-2FED-C56B-9906-8C6CDFC7D2F4}"/>
              </a:ext>
            </a:extLst>
          </p:cNvPr>
          <p:cNvSpPr/>
          <p:nvPr/>
        </p:nvSpPr>
        <p:spPr>
          <a:xfrm>
            <a:off x="8946573" y="1723337"/>
            <a:ext cx="4064166" cy="2168020"/>
          </a:xfrm>
          <a:prstGeom prst="roundRect">
            <a:avLst>
              <a:gd name="adj" fmla="val 1243"/>
            </a:avLst>
          </a:prstGeom>
          <a:solidFill>
            <a:srgbClr val="F3E8E8"/>
          </a:solidFill>
          <a:ln/>
        </p:spPr>
      </p:sp>
      <p:sp>
        <p:nvSpPr>
          <p:cNvPr id="50" name="Text 11">
            <a:extLst>
              <a:ext uri="{FF2B5EF4-FFF2-40B4-BE49-F238E27FC236}">
                <a16:creationId xmlns:a16="http://schemas.microsoft.com/office/drawing/2014/main" id="{54CB6261-7CD4-16F1-6AEC-191918AD3D4A}"/>
              </a:ext>
            </a:extLst>
          </p:cNvPr>
          <p:cNvSpPr/>
          <p:nvPr/>
        </p:nvSpPr>
        <p:spPr>
          <a:xfrm>
            <a:off x="9159847" y="1932214"/>
            <a:ext cx="2562582" cy="313134"/>
          </a:xfrm>
          <a:prstGeom prst="rect">
            <a:avLst/>
          </a:prstGeom>
          <a:noFill/>
          <a:ln/>
        </p:spPr>
        <p:txBody>
          <a:bodyPr wrap="none" lIns="0" tIns="0" rIns="0" bIns="0" rtlCol="0" anchor="t"/>
          <a:lstStyle/>
          <a:p>
            <a:pPr marL="0" indent="0">
              <a:lnSpc>
                <a:spcPts val="2450"/>
              </a:lnSpc>
              <a:buNone/>
            </a:pPr>
            <a:r>
              <a:rPr lang="en-IN" sz="1900" b="1" dirty="0">
                <a:latin typeface="Times New Roman" panose="02020603050405020304" pitchFamily="18" charset="0"/>
                <a:ea typeface="Red Hat Text"/>
                <a:cs typeface="Times New Roman" panose="02020603050405020304" pitchFamily="18" charset="0"/>
              </a:rPr>
              <a:t>Efficient Workflow </a:t>
            </a:r>
            <a:endParaRPr lang="en-US" sz="1900" b="1" dirty="0">
              <a:latin typeface="Times New Roman" panose="02020603050405020304" pitchFamily="18" charset="0"/>
              <a:ea typeface="Red Hat Text"/>
              <a:cs typeface="Times New Roman" panose="02020603050405020304" pitchFamily="18" charset="0"/>
            </a:endParaRPr>
          </a:p>
        </p:txBody>
      </p:sp>
      <p:sp>
        <p:nvSpPr>
          <p:cNvPr id="51" name="Text 12">
            <a:extLst>
              <a:ext uri="{FF2B5EF4-FFF2-40B4-BE49-F238E27FC236}">
                <a16:creationId xmlns:a16="http://schemas.microsoft.com/office/drawing/2014/main" id="{DF0BFF16-C7E2-9766-4E80-C567C6795AEA}"/>
              </a:ext>
            </a:extLst>
          </p:cNvPr>
          <p:cNvSpPr/>
          <p:nvPr/>
        </p:nvSpPr>
        <p:spPr>
          <a:xfrm>
            <a:off x="9182230" y="2338378"/>
            <a:ext cx="3615626" cy="1514367"/>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Allows quick access to email features (sending, reading, starring, searching) via simple commands, improving productivity.</a:t>
            </a:r>
          </a:p>
        </p:txBody>
      </p:sp>
      <p:sp>
        <p:nvSpPr>
          <p:cNvPr id="52" name="Shape 10">
            <a:extLst>
              <a:ext uri="{FF2B5EF4-FFF2-40B4-BE49-F238E27FC236}">
                <a16:creationId xmlns:a16="http://schemas.microsoft.com/office/drawing/2014/main" id="{248C7599-1D35-B15B-AFAD-AEF15D5489FD}"/>
              </a:ext>
            </a:extLst>
          </p:cNvPr>
          <p:cNvSpPr/>
          <p:nvPr/>
        </p:nvSpPr>
        <p:spPr>
          <a:xfrm>
            <a:off x="9004763" y="4249718"/>
            <a:ext cx="3986926" cy="2049217"/>
          </a:xfrm>
          <a:prstGeom prst="roundRect">
            <a:avLst>
              <a:gd name="adj" fmla="val 1243"/>
            </a:avLst>
          </a:prstGeom>
          <a:solidFill>
            <a:srgbClr val="F3E8E8"/>
          </a:solidFill>
          <a:ln/>
        </p:spPr>
      </p:sp>
      <p:sp>
        <p:nvSpPr>
          <p:cNvPr id="53" name="Text 11">
            <a:extLst>
              <a:ext uri="{FF2B5EF4-FFF2-40B4-BE49-F238E27FC236}">
                <a16:creationId xmlns:a16="http://schemas.microsoft.com/office/drawing/2014/main" id="{D99DB02C-97F1-AA1A-2D72-345437A1BF39}"/>
              </a:ext>
            </a:extLst>
          </p:cNvPr>
          <p:cNvSpPr/>
          <p:nvPr/>
        </p:nvSpPr>
        <p:spPr>
          <a:xfrm>
            <a:off x="9189104" y="4463199"/>
            <a:ext cx="2562582" cy="313134"/>
          </a:xfrm>
          <a:prstGeom prst="rect">
            <a:avLst/>
          </a:prstGeom>
          <a:noFill/>
          <a:ln/>
        </p:spPr>
        <p:txBody>
          <a:bodyPr wrap="none" lIns="0" tIns="0" rIns="0" bIns="0" rtlCol="0" anchor="t"/>
          <a:lstStyle/>
          <a:p>
            <a:pPr marL="0" indent="0">
              <a:lnSpc>
                <a:spcPts val="2450"/>
              </a:lnSpc>
              <a:buNone/>
            </a:pPr>
            <a:r>
              <a:rPr lang="en-IN" sz="1900" b="1" dirty="0">
                <a:latin typeface="Segoe UI" panose="020B0502040204020203" pitchFamily="34" charset="0"/>
                <a:cs typeface="Segoe UI" panose="020B0502040204020203" pitchFamily="34" charset="0"/>
              </a:rPr>
              <a:t>Seamless Integration</a:t>
            </a:r>
            <a:r>
              <a:rPr lang="en-IN" sz="1900" dirty="0">
                <a:latin typeface="Segoe UI" panose="020B0502040204020203" pitchFamily="34" charset="0"/>
                <a:cs typeface="Segoe UI" panose="020B0502040204020203" pitchFamily="34" charset="0"/>
              </a:rPr>
              <a:t> </a:t>
            </a:r>
            <a:endParaRPr lang="en-US" sz="1900" dirty="0">
              <a:latin typeface="Segoe UI" panose="020B0502040204020203" pitchFamily="34" charset="0"/>
              <a:cs typeface="Segoe UI" panose="020B0502040204020203" pitchFamily="34" charset="0"/>
            </a:endParaRPr>
          </a:p>
        </p:txBody>
      </p:sp>
      <p:sp>
        <p:nvSpPr>
          <p:cNvPr id="54" name="Text 12">
            <a:extLst>
              <a:ext uri="{FF2B5EF4-FFF2-40B4-BE49-F238E27FC236}">
                <a16:creationId xmlns:a16="http://schemas.microsoft.com/office/drawing/2014/main" id="{770DF80B-5AD2-5C6C-F91B-51436290177E}"/>
              </a:ext>
            </a:extLst>
          </p:cNvPr>
          <p:cNvSpPr/>
          <p:nvPr/>
        </p:nvSpPr>
        <p:spPr>
          <a:xfrm>
            <a:off x="9484108" y="4840343"/>
            <a:ext cx="3294698" cy="1093989"/>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Works with major email providers like Gmail and Outlook, enabling smooth email access without complex setups.</a:t>
            </a:r>
          </a:p>
        </p:txBody>
      </p:sp>
      <p:pic>
        <p:nvPicPr>
          <p:cNvPr id="55" name="Picture 54">
            <a:extLst>
              <a:ext uri="{FF2B5EF4-FFF2-40B4-BE49-F238E27FC236}">
                <a16:creationId xmlns:a16="http://schemas.microsoft.com/office/drawing/2014/main" id="{49F36B0D-07E9-FBFB-A5EF-4701BD6C1ABE}"/>
              </a:ext>
            </a:extLst>
          </p:cNvPr>
          <p:cNvPicPr>
            <a:picLocks noChangeAspect="1"/>
          </p:cNvPicPr>
          <p:nvPr/>
        </p:nvPicPr>
        <p:blipFill>
          <a:blip r:embed="rId3"/>
          <a:stretch>
            <a:fillRect/>
          </a:stretch>
        </p:blipFill>
        <p:spPr>
          <a:xfrm>
            <a:off x="12780819" y="7751423"/>
            <a:ext cx="1733224" cy="374267"/>
          </a:xfrm>
          <a:prstGeom prst="rect">
            <a:avLst/>
          </a:prstGeom>
        </p:spPr>
      </p:pic>
      <p:pic>
        <p:nvPicPr>
          <p:cNvPr id="3" name="Picture 2" descr="AIHT OFFICIAL (@aihtofficial ...">
            <a:extLst>
              <a:ext uri="{FF2B5EF4-FFF2-40B4-BE49-F238E27FC236}">
                <a16:creationId xmlns:a16="http://schemas.microsoft.com/office/drawing/2014/main" id="{63E3CA33-52FB-E5EA-242B-542D2DB798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501B50-C64E-F43E-C910-1E5852E6D3A7}"/>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5" name="Slide Number Placeholder 2">
            <a:extLst>
              <a:ext uri="{FF2B5EF4-FFF2-40B4-BE49-F238E27FC236}">
                <a16:creationId xmlns:a16="http://schemas.microsoft.com/office/drawing/2014/main" id="{C11D120E-02C9-8CB4-3C62-9F7B2C2FF757}"/>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7</a:t>
            </a:r>
          </a:p>
        </p:txBody>
      </p:sp>
      <p:sp>
        <p:nvSpPr>
          <p:cNvPr id="6" name="Shape 7">
            <a:extLst>
              <a:ext uri="{FF2B5EF4-FFF2-40B4-BE49-F238E27FC236}">
                <a16:creationId xmlns:a16="http://schemas.microsoft.com/office/drawing/2014/main" id="{3B7F8107-EB6A-A45A-567E-43954E2C8395}"/>
              </a:ext>
            </a:extLst>
          </p:cNvPr>
          <p:cNvSpPr/>
          <p:nvPr/>
        </p:nvSpPr>
        <p:spPr>
          <a:xfrm>
            <a:off x="1451907" y="6513052"/>
            <a:ext cx="10783133" cy="1238371"/>
          </a:xfrm>
          <a:prstGeom prst="roundRect">
            <a:avLst>
              <a:gd name="adj" fmla="val 1243"/>
            </a:avLst>
          </a:prstGeom>
          <a:solidFill>
            <a:srgbClr val="F3E8E8"/>
          </a:solidFill>
          <a:ln/>
        </p:spPr>
      </p:sp>
      <p:sp>
        <p:nvSpPr>
          <p:cNvPr id="9" name="Text 8">
            <a:extLst>
              <a:ext uri="{FF2B5EF4-FFF2-40B4-BE49-F238E27FC236}">
                <a16:creationId xmlns:a16="http://schemas.microsoft.com/office/drawing/2014/main" id="{1451371C-9838-E85D-56E9-4129D3D644E3}"/>
              </a:ext>
            </a:extLst>
          </p:cNvPr>
          <p:cNvSpPr/>
          <p:nvPr/>
        </p:nvSpPr>
        <p:spPr>
          <a:xfrm>
            <a:off x="1712477" y="6616355"/>
            <a:ext cx="2844998" cy="313134"/>
          </a:xfrm>
          <a:prstGeom prst="rect">
            <a:avLst/>
          </a:prstGeom>
          <a:noFill/>
          <a:ln/>
        </p:spPr>
        <p:txBody>
          <a:bodyPr wrap="none" lIns="0" tIns="0" rIns="0" bIns="0" rtlCol="0" anchor="t"/>
          <a:lstStyle/>
          <a:p>
            <a:pPr marL="0" indent="0">
              <a:lnSpc>
                <a:spcPts val="2450"/>
              </a:lnSpc>
              <a:buNone/>
            </a:pPr>
            <a:r>
              <a:rPr lang="en-IN" sz="2000" b="1" dirty="0"/>
              <a:t>AI-Powered Email Enhancements:</a:t>
            </a:r>
            <a:br>
              <a:rPr lang="en-IN" sz="2000" dirty="0"/>
            </a:br>
            <a:endParaRPr lang="en-US" sz="1900" b="1" dirty="0">
              <a:latin typeface="Segoe UI" panose="020B0502040204020203" pitchFamily="34" charset="0"/>
              <a:cs typeface="Segoe UI" panose="020B0502040204020203" pitchFamily="34" charset="0"/>
            </a:endParaRPr>
          </a:p>
        </p:txBody>
      </p:sp>
      <p:sp>
        <p:nvSpPr>
          <p:cNvPr id="10" name="Text 9">
            <a:extLst>
              <a:ext uri="{FF2B5EF4-FFF2-40B4-BE49-F238E27FC236}">
                <a16:creationId xmlns:a16="http://schemas.microsoft.com/office/drawing/2014/main" id="{F27F56DB-67F3-55AD-0CAD-F50A655573FD}"/>
              </a:ext>
            </a:extLst>
          </p:cNvPr>
          <p:cNvSpPr/>
          <p:nvPr/>
        </p:nvSpPr>
        <p:spPr>
          <a:xfrm>
            <a:off x="2049618" y="6950340"/>
            <a:ext cx="9695960" cy="753056"/>
          </a:xfrm>
          <a:prstGeom prst="rect">
            <a:avLst/>
          </a:prstGeom>
          <a:noFill/>
          <a:ln/>
        </p:spPr>
        <p:txBody>
          <a:bodyPr wrap="square" lIns="0" tIns="0" rIns="0" bIns="0" rtlCol="0" anchor="t"/>
          <a:lstStyle/>
          <a:p>
            <a:pPr marL="0" indent="0">
              <a:lnSpc>
                <a:spcPts val="2650"/>
              </a:lnSpc>
              <a:buNone/>
            </a:pPr>
            <a:r>
              <a:rPr lang="en-US" dirty="0">
                <a:latin typeface="Roboto Light" panose="02000000000000000000" pitchFamily="2" charset="0"/>
                <a:ea typeface="Roboto Light" panose="02000000000000000000" pitchFamily="2" charset="0"/>
                <a:cs typeface="Roboto Light" panose="02000000000000000000" pitchFamily="2" charset="0"/>
              </a:rPr>
              <a:t>Leverages advanced AI to generate smart replies, improve subject lines, adjust tone, detect sentiment, and provide real-time translation—enhancing communication speed and effectiveness.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B2693-A9CE-F1F6-DE59-08931E5B5AAE}"/>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5D9960C9-AF68-C4F7-E40E-33E57D40E41B}"/>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6AF4E731-DA09-18D8-9283-64326FECE9CD}"/>
              </a:ext>
            </a:extLst>
          </p:cNvPr>
          <p:cNvSpPr/>
          <p:nvPr/>
        </p:nvSpPr>
        <p:spPr>
          <a:xfrm>
            <a:off x="4588426" y="902818"/>
            <a:ext cx="2726774"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Architecture </a:t>
            </a:r>
          </a:p>
        </p:txBody>
      </p:sp>
      <p:pic>
        <p:nvPicPr>
          <p:cNvPr id="5" name="Picture 4" descr="AIHT OFFICIAL (@aihtofficial ...">
            <a:extLst>
              <a:ext uri="{FF2B5EF4-FFF2-40B4-BE49-F238E27FC236}">
                <a16:creationId xmlns:a16="http://schemas.microsoft.com/office/drawing/2014/main" id="{0E5E2F76-C6AF-F2C2-472B-17ADF2F949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223AC69-69D3-C5BB-D175-B2BC0AAF7D2F}"/>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F8A79A2C-367A-911A-F101-B34C94163252}"/>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8</a:t>
            </a:r>
          </a:p>
        </p:txBody>
      </p:sp>
      <p:pic>
        <p:nvPicPr>
          <p:cNvPr id="6" name="Picture 5">
            <a:extLst>
              <a:ext uri="{FF2B5EF4-FFF2-40B4-BE49-F238E27FC236}">
                <a16:creationId xmlns:a16="http://schemas.microsoft.com/office/drawing/2014/main" id="{E9342EE6-A3A3-803D-6404-F2793B49542F}"/>
              </a:ext>
            </a:extLst>
          </p:cNvPr>
          <p:cNvPicPr>
            <a:picLocks noChangeAspect="1"/>
          </p:cNvPicPr>
          <p:nvPr/>
        </p:nvPicPr>
        <p:blipFill>
          <a:blip r:embed="rId5"/>
          <a:srcRect/>
          <a:stretch/>
        </p:blipFill>
        <p:spPr>
          <a:xfrm>
            <a:off x="5040827" y="1734369"/>
            <a:ext cx="4762930" cy="5984632"/>
          </a:xfrm>
          <a:prstGeom prst="rect">
            <a:avLst/>
          </a:prstGeom>
          <a:ln>
            <a:solidFill>
              <a:schemeClr val="tx1"/>
            </a:solidFill>
          </a:ln>
          <a:effectLst/>
        </p:spPr>
      </p:pic>
    </p:spTree>
    <p:extLst>
      <p:ext uri="{BB962C8B-B14F-4D97-AF65-F5344CB8AC3E}">
        <p14:creationId xmlns:p14="http://schemas.microsoft.com/office/powerpoint/2010/main" val="184450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9420F-3FF9-2988-7B7B-8BA2EBBAEADA}"/>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B07C5416-9D4D-4AA6-0AA8-B99F85CAE1C4}"/>
              </a:ext>
            </a:extLst>
          </p:cNvPr>
          <p:cNvPicPr>
            <a:picLocks noChangeAspect="1"/>
          </p:cNvPicPr>
          <p:nvPr/>
        </p:nvPicPr>
        <p:blipFill>
          <a:blip r:embed="rId3"/>
          <a:stretch>
            <a:fillRect/>
          </a:stretch>
        </p:blipFill>
        <p:spPr>
          <a:xfrm>
            <a:off x="12780819" y="7751423"/>
            <a:ext cx="1733224" cy="374267"/>
          </a:xfrm>
          <a:prstGeom prst="rect">
            <a:avLst/>
          </a:prstGeom>
        </p:spPr>
      </p:pic>
      <p:sp>
        <p:nvSpPr>
          <p:cNvPr id="3" name="Text 0">
            <a:extLst>
              <a:ext uri="{FF2B5EF4-FFF2-40B4-BE49-F238E27FC236}">
                <a16:creationId xmlns:a16="http://schemas.microsoft.com/office/drawing/2014/main" id="{08C816F0-6D34-BA65-C48D-CFC721D2C536}"/>
              </a:ext>
            </a:extLst>
          </p:cNvPr>
          <p:cNvSpPr/>
          <p:nvPr/>
        </p:nvSpPr>
        <p:spPr>
          <a:xfrm>
            <a:off x="1919150" y="1503508"/>
            <a:ext cx="2678529" cy="723424"/>
          </a:xfrm>
          <a:prstGeom prst="rect">
            <a:avLst/>
          </a:prstGeom>
          <a:noFill/>
          <a:ln/>
        </p:spPr>
        <p:txBody>
          <a:bodyPr wrap="square" lIns="0" tIns="0" rIns="0" bIns="0" rtlCol="0" anchor="t"/>
          <a:lstStyle/>
          <a:p>
            <a:pPr marL="0" indent="0" algn="ctr">
              <a:lnSpc>
                <a:spcPts val="5500"/>
              </a:lnSpc>
              <a:buNone/>
            </a:pPr>
            <a:r>
              <a:rPr lang="en-US" sz="3300" dirty="0">
                <a:latin typeface="Segoe UI" panose="020B0502040204020203" pitchFamily="34" charset="0"/>
                <a:ea typeface="Red Hat Text"/>
                <a:cs typeface="Segoe UI" panose="020B0502040204020203" pitchFamily="34" charset="0"/>
              </a:rPr>
              <a:t>MODULES </a:t>
            </a:r>
          </a:p>
        </p:txBody>
      </p:sp>
      <p:sp>
        <p:nvSpPr>
          <p:cNvPr id="4" name="Text 1">
            <a:extLst>
              <a:ext uri="{FF2B5EF4-FFF2-40B4-BE49-F238E27FC236}">
                <a16:creationId xmlns:a16="http://schemas.microsoft.com/office/drawing/2014/main" id="{74F40953-BF48-AD49-3AA5-CDFC897C45A5}"/>
              </a:ext>
            </a:extLst>
          </p:cNvPr>
          <p:cNvSpPr/>
          <p:nvPr/>
        </p:nvSpPr>
        <p:spPr>
          <a:xfrm>
            <a:off x="3331726" y="2491990"/>
            <a:ext cx="9728015" cy="5592136"/>
          </a:xfrm>
          <a:prstGeom prst="rect">
            <a:avLst/>
          </a:prstGeom>
          <a:noFill/>
          <a:ln/>
        </p:spPr>
        <p:txBody>
          <a:bodyPr wrap="square" lIns="0" tIns="0" rIns="0" bIns="0" rtlCol="0" anchor="t"/>
          <a:lstStyle/>
          <a:p>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Retrieval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Fetches emails from connected platforms like Gmail and Outlook, allowing users to view and filter messages directly from the command line.</a:t>
            </a:r>
          </a:p>
          <a:p>
            <a:endParaRPr lang="en-US" sz="2000" dirty="0">
              <a:latin typeface="Times New Roman" panose="02020603050405020304" pitchFamily="18" charset="0"/>
              <a:ea typeface="Roboto Light" panose="02000000000000000000" pitchFamily="2" charset="0"/>
              <a:cs typeface="Times New Roman" panose="02020603050405020304" pitchFamily="18" charset="0"/>
            </a:endParaRPr>
          </a:p>
          <a:p>
            <a:endParaRPr lang="en-US" sz="1200" dirty="0">
              <a:latin typeface="Times New Roman" panose="02020603050405020304" pitchFamily="18" charset="0"/>
              <a:ea typeface="Roboto Light" panose="02000000000000000000" pitchFamily="2" charset="0"/>
              <a:cs typeface="Times New Roman" panose="02020603050405020304" pitchFamily="18" charset="0"/>
            </a:endParaRPr>
          </a:p>
          <a:p>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Sending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Enables quick and efficient email composition and dispatch with AI-powered enhancements like smart replies and tone adjustment.</a:t>
            </a:r>
          </a:p>
          <a:p>
            <a:endParaRPr lang="en-US" sz="2000" dirty="0">
              <a:latin typeface="Times New Roman" panose="02020603050405020304" pitchFamily="18" charset="0"/>
              <a:ea typeface="Roboto Light" panose="02000000000000000000" pitchFamily="2" charset="0"/>
              <a:cs typeface="Times New Roman" panose="02020603050405020304" pitchFamily="18" charset="0"/>
            </a:endParaRPr>
          </a:p>
          <a:p>
            <a:endParaRPr lang="en-US" sz="1000" dirty="0">
              <a:latin typeface="Times New Roman" panose="02020603050405020304" pitchFamily="18" charset="0"/>
              <a:ea typeface="Roboto Light" panose="02000000000000000000" pitchFamily="2" charset="0"/>
              <a:cs typeface="Times New Roman" panose="02020603050405020304" pitchFamily="18" charset="0"/>
            </a:endParaRPr>
          </a:p>
          <a:p>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Securely stores email metadata, drafts, and logs for quick access and efficient management of historical communications.</a:t>
            </a:r>
          </a:p>
          <a:p>
            <a:endParaRPr lang="en-US" sz="2400" dirty="0">
              <a:latin typeface="Times New Roman" panose="02020603050405020304" pitchFamily="18" charset="0"/>
              <a:ea typeface="Roboto Light" panose="02000000000000000000" pitchFamily="2" charset="0"/>
              <a:cs typeface="Times New Roman" panose="02020603050405020304" pitchFamily="18" charset="0"/>
            </a:endParaRPr>
          </a:p>
          <a:p>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Notification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Roboto Light" panose="02000000000000000000" pitchFamily="2" charset="0"/>
                <a:ea typeface="Roboto Light" panose="02000000000000000000" pitchFamily="2" charset="0"/>
                <a:cs typeface="Roboto Light" panose="02000000000000000000" pitchFamily="2" charset="0"/>
              </a:rPr>
              <a:t>Provides real-time command-line alerts for new emails and important updates, ensuring users stay informed without switching interfaces</a:t>
            </a:r>
            <a:endParaRPr lang="en-US" sz="2000" dirty="0">
              <a:latin typeface="Roboto Light" panose="02000000000000000000" pitchFamily="2" charset="0"/>
              <a:ea typeface="Roboto Light" panose="02000000000000000000" pitchFamily="2" charset="0"/>
              <a:cs typeface="Roboto Light" panose="02000000000000000000" pitchFamily="2" charset="0"/>
            </a:endParaRPr>
          </a:p>
        </p:txBody>
      </p:sp>
      <p:pic>
        <p:nvPicPr>
          <p:cNvPr id="5" name="Picture 4" descr="AIHT OFFICIAL (@aihtofficial ...">
            <a:extLst>
              <a:ext uri="{FF2B5EF4-FFF2-40B4-BE49-F238E27FC236}">
                <a16:creationId xmlns:a16="http://schemas.microsoft.com/office/drawing/2014/main" id="{FD90CA55-9CA8-0C4B-0D9E-A04700B1BB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9752" y="0"/>
            <a:ext cx="1055377" cy="9606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8BBB542-CC99-84DD-56F6-7996FEE7808F}"/>
              </a:ext>
            </a:extLst>
          </p:cNvPr>
          <p:cNvSpPr txBox="1"/>
          <p:nvPr/>
        </p:nvSpPr>
        <p:spPr>
          <a:xfrm>
            <a:off x="4139877" y="129760"/>
            <a:ext cx="6677059" cy="743345"/>
          </a:xfrm>
          <a:prstGeom prst="rect">
            <a:avLst/>
          </a:prstGeom>
          <a:noFill/>
        </p:spPr>
        <p:txBody>
          <a:bodyPr wrap="square">
            <a:spAutoFit/>
          </a:bodyPr>
          <a:lstStyle/>
          <a:p>
            <a:pPr algn="ctr">
              <a:lnSpc>
                <a:spcPct val="150000"/>
              </a:lnSpc>
            </a:pPr>
            <a:r>
              <a:rPr lang="en-US" sz="1500" dirty="0">
                <a:latin typeface="Times New Roman" panose="02020603050405020304" pitchFamily="18" charset="0"/>
                <a:cs typeface="Times New Roman" panose="02020603050405020304" pitchFamily="18" charset="0"/>
              </a:rPr>
              <a:t>ANAND INSTITUTE OF HIGHER TECHNOLOGY (An Autonomous Institution)</a:t>
            </a:r>
          </a:p>
          <a:p>
            <a:pPr algn="ctr">
              <a:lnSpc>
                <a:spcPct val="150000"/>
              </a:lnSpc>
            </a:pPr>
            <a:r>
              <a:rPr lang="en-US" sz="1500" dirty="0">
                <a:latin typeface="Times New Roman" panose="02020603050405020304" pitchFamily="18" charset="0"/>
                <a:cs typeface="Times New Roman" panose="02020603050405020304" pitchFamily="18" charset="0"/>
              </a:rPr>
              <a:t>DEPARTMENT OF COMPUTER SCIENCE AND ENGINEERING</a:t>
            </a:r>
            <a:endParaRPr lang="en-IN" sz="1500" dirty="0">
              <a:latin typeface="Times New Roman" panose="02020603050405020304" pitchFamily="18" charset="0"/>
              <a:cs typeface="Times New Roman" panose="02020603050405020304" pitchFamily="18" charset="0"/>
            </a:endParaRPr>
          </a:p>
        </p:txBody>
      </p:sp>
      <p:sp>
        <p:nvSpPr>
          <p:cNvPr id="9" name="Slide Number Placeholder 2">
            <a:extLst>
              <a:ext uri="{FF2B5EF4-FFF2-40B4-BE49-F238E27FC236}">
                <a16:creationId xmlns:a16="http://schemas.microsoft.com/office/drawing/2014/main" id="{5A9265C0-99E7-C0CA-9B8D-587D27D1C785}"/>
              </a:ext>
            </a:extLst>
          </p:cNvPr>
          <p:cNvSpPr txBox="1">
            <a:spLocks/>
          </p:cNvSpPr>
          <p:nvPr/>
        </p:nvSpPr>
        <p:spPr>
          <a:xfrm>
            <a:off x="13948575" y="7719001"/>
            <a:ext cx="60703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latin typeface="Calibri" panose="020F0502020204030204" pitchFamily="34" charset="0"/>
                <a:ea typeface="Calibri" panose="020F0502020204030204" pitchFamily="34" charset="0"/>
                <a:cs typeface="Calibri" panose="020F0502020204030204" pitchFamily="34" charset="0"/>
              </a:rPr>
              <a:t>9</a:t>
            </a:r>
          </a:p>
        </p:txBody>
      </p:sp>
      <p:sp>
        <p:nvSpPr>
          <p:cNvPr id="13" name="Shape 1">
            <a:extLst>
              <a:ext uri="{FF2B5EF4-FFF2-40B4-BE49-F238E27FC236}">
                <a16:creationId xmlns:a16="http://schemas.microsoft.com/office/drawing/2014/main" id="{7AEA9683-737D-8BC9-2CCC-F63B080B29FB}"/>
              </a:ext>
            </a:extLst>
          </p:cNvPr>
          <p:cNvSpPr/>
          <p:nvPr/>
        </p:nvSpPr>
        <p:spPr>
          <a:xfrm>
            <a:off x="2874291" y="2510961"/>
            <a:ext cx="378143" cy="383025"/>
          </a:xfrm>
          <a:prstGeom prst="roundRect">
            <a:avLst>
              <a:gd name="adj" fmla="val 6668"/>
            </a:avLst>
          </a:prstGeom>
          <a:solidFill>
            <a:srgbClr val="F3E8E8"/>
          </a:solidFill>
          <a:ln/>
        </p:spPr>
      </p:sp>
      <p:sp>
        <p:nvSpPr>
          <p:cNvPr id="14" name="Shape 1">
            <a:extLst>
              <a:ext uri="{FF2B5EF4-FFF2-40B4-BE49-F238E27FC236}">
                <a16:creationId xmlns:a16="http://schemas.microsoft.com/office/drawing/2014/main" id="{8BB453BE-5AC0-20CE-A4FF-99978161D0AD}"/>
              </a:ext>
            </a:extLst>
          </p:cNvPr>
          <p:cNvSpPr/>
          <p:nvPr/>
        </p:nvSpPr>
        <p:spPr>
          <a:xfrm>
            <a:off x="2880272" y="3575576"/>
            <a:ext cx="378143" cy="383025"/>
          </a:xfrm>
          <a:prstGeom prst="roundRect">
            <a:avLst>
              <a:gd name="adj" fmla="val 6668"/>
            </a:avLst>
          </a:prstGeom>
          <a:solidFill>
            <a:srgbClr val="F3E8E8"/>
          </a:solidFill>
          <a:ln/>
        </p:spPr>
      </p:sp>
      <p:sp>
        <p:nvSpPr>
          <p:cNvPr id="15" name="TextBox 14">
            <a:extLst>
              <a:ext uri="{FF2B5EF4-FFF2-40B4-BE49-F238E27FC236}">
                <a16:creationId xmlns:a16="http://schemas.microsoft.com/office/drawing/2014/main" id="{36B459C0-9266-9328-E932-99EF544BE89D}"/>
              </a:ext>
            </a:extLst>
          </p:cNvPr>
          <p:cNvSpPr txBox="1"/>
          <p:nvPr/>
        </p:nvSpPr>
        <p:spPr>
          <a:xfrm>
            <a:off x="2915770" y="2513934"/>
            <a:ext cx="415957" cy="369332"/>
          </a:xfrm>
          <a:prstGeom prst="rect">
            <a:avLst/>
          </a:prstGeom>
          <a:noFill/>
        </p:spPr>
        <p:txBody>
          <a:bodyPr wrap="square" rtlCol="0">
            <a:spAutoFit/>
          </a:bodyPr>
          <a:lstStyle/>
          <a:p>
            <a:r>
              <a:rPr lang="en-IN" dirty="0">
                <a:latin typeface="Impact" panose="020B0806030902050204" pitchFamily="34" charset="0"/>
              </a:rPr>
              <a:t>1</a:t>
            </a:r>
          </a:p>
        </p:txBody>
      </p:sp>
      <p:sp>
        <p:nvSpPr>
          <p:cNvPr id="16" name="TextBox 15">
            <a:extLst>
              <a:ext uri="{FF2B5EF4-FFF2-40B4-BE49-F238E27FC236}">
                <a16:creationId xmlns:a16="http://schemas.microsoft.com/office/drawing/2014/main" id="{239C4658-0849-A8AE-1531-24834D09A14F}"/>
              </a:ext>
            </a:extLst>
          </p:cNvPr>
          <p:cNvSpPr txBox="1"/>
          <p:nvPr/>
        </p:nvSpPr>
        <p:spPr>
          <a:xfrm>
            <a:off x="2915769" y="3567739"/>
            <a:ext cx="415957" cy="369332"/>
          </a:xfrm>
          <a:prstGeom prst="rect">
            <a:avLst/>
          </a:prstGeom>
          <a:noFill/>
        </p:spPr>
        <p:txBody>
          <a:bodyPr wrap="square" rtlCol="0">
            <a:spAutoFit/>
          </a:bodyPr>
          <a:lstStyle/>
          <a:p>
            <a:r>
              <a:rPr lang="en-IN" dirty="0">
                <a:latin typeface="Impact" panose="020B0806030902050204" pitchFamily="34" charset="0"/>
              </a:rPr>
              <a:t>2</a:t>
            </a:r>
          </a:p>
        </p:txBody>
      </p:sp>
      <p:sp>
        <p:nvSpPr>
          <p:cNvPr id="17" name="Shape 1">
            <a:extLst>
              <a:ext uri="{FF2B5EF4-FFF2-40B4-BE49-F238E27FC236}">
                <a16:creationId xmlns:a16="http://schemas.microsoft.com/office/drawing/2014/main" id="{7A32977D-D637-F766-0A10-F6DC6FB6FB8B}"/>
              </a:ext>
            </a:extLst>
          </p:cNvPr>
          <p:cNvSpPr/>
          <p:nvPr/>
        </p:nvSpPr>
        <p:spPr>
          <a:xfrm>
            <a:off x="2911556" y="4618225"/>
            <a:ext cx="378143" cy="383025"/>
          </a:xfrm>
          <a:prstGeom prst="roundRect">
            <a:avLst>
              <a:gd name="adj" fmla="val 6668"/>
            </a:avLst>
          </a:prstGeom>
          <a:solidFill>
            <a:srgbClr val="F3E8E8"/>
          </a:solidFill>
          <a:ln/>
        </p:spPr>
      </p:sp>
      <p:sp>
        <p:nvSpPr>
          <p:cNvPr id="18" name="Shape 1">
            <a:extLst>
              <a:ext uri="{FF2B5EF4-FFF2-40B4-BE49-F238E27FC236}">
                <a16:creationId xmlns:a16="http://schemas.microsoft.com/office/drawing/2014/main" id="{54108B45-6299-55E3-5337-03358F31E3DD}"/>
              </a:ext>
            </a:extLst>
          </p:cNvPr>
          <p:cNvSpPr/>
          <p:nvPr/>
        </p:nvSpPr>
        <p:spPr>
          <a:xfrm>
            <a:off x="2915770" y="5661120"/>
            <a:ext cx="378143" cy="383025"/>
          </a:xfrm>
          <a:prstGeom prst="roundRect">
            <a:avLst>
              <a:gd name="adj" fmla="val 6668"/>
            </a:avLst>
          </a:prstGeom>
          <a:solidFill>
            <a:srgbClr val="F3E8E8"/>
          </a:solidFill>
          <a:ln/>
        </p:spPr>
      </p:sp>
      <p:sp>
        <p:nvSpPr>
          <p:cNvPr id="19" name="TextBox 18">
            <a:extLst>
              <a:ext uri="{FF2B5EF4-FFF2-40B4-BE49-F238E27FC236}">
                <a16:creationId xmlns:a16="http://schemas.microsoft.com/office/drawing/2014/main" id="{4A8D8888-844E-F45D-1CB2-6336A61FEB07}"/>
              </a:ext>
            </a:extLst>
          </p:cNvPr>
          <p:cNvSpPr txBox="1"/>
          <p:nvPr/>
        </p:nvSpPr>
        <p:spPr>
          <a:xfrm>
            <a:off x="2936761" y="4631918"/>
            <a:ext cx="415957" cy="369332"/>
          </a:xfrm>
          <a:prstGeom prst="rect">
            <a:avLst/>
          </a:prstGeom>
          <a:noFill/>
        </p:spPr>
        <p:txBody>
          <a:bodyPr wrap="square" rtlCol="0">
            <a:spAutoFit/>
          </a:bodyPr>
          <a:lstStyle/>
          <a:p>
            <a:r>
              <a:rPr lang="en-IN" dirty="0">
                <a:latin typeface="Impact" panose="020B0806030902050204" pitchFamily="34" charset="0"/>
              </a:rPr>
              <a:t>3</a:t>
            </a:r>
          </a:p>
        </p:txBody>
      </p:sp>
      <p:sp>
        <p:nvSpPr>
          <p:cNvPr id="20" name="TextBox 19">
            <a:extLst>
              <a:ext uri="{FF2B5EF4-FFF2-40B4-BE49-F238E27FC236}">
                <a16:creationId xmlns:a16="http://schemas.microsoft.com/office/drawing/2014/main" id="{331F84B8-E1E9-A64C-D793-E19AEE6BFFBD}"/>
              </a:ext>
            </a:extLst>
          </p:cNvPr>
          <p:cNvSpPr txBox="1"/>
          <p:nvPr/>
        </p:nvSpPr>
        <p:spPr>
          <a:xfrm>
            <a:off x="2936761" y="5667930"/>
            <a:ext cx="415957" cy="369332"/>
          </a:xfrm>
          <a:prstGeom prst="rect">
            <a:avLst/>
          </a:prstGeom>
          <a:noFill/>
        </p:spPr>
        <p:txBody>
          <a:bodyPr wrap="square" rtlCol="0">
            <a:spAutoFit/>
          </a:bodyPr>
          <a:lstStyle/>
          <a:p>
            <a:r>
              <a:rPr lang="en-IN" dirty="0">
                <a:latin typeface="Impact" panose="020B0806030902050204" pitchFamily="34" charset="0"/>
              </a:rPr>
              <a:t>4</a:t>
            </a:r>
          </a:p>
        </p:txBody>
      </p:sp>
    </p:spTree>
    <p:extLst>
      <p:ext uri="{BB962C8B-B14F-4D97-AF65-F5344CB8AC3E}">
        <p14:creationId xmlns:p14="http://schemas.microsoft.com/office/powerpoint/2010/main" val="9749727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597</TotalTime>
  <Words>1650</Words>
  <Application>Microsoft Office PowerPoint</Application>
  <PresentationFormat>Custom</PresentationFormat>
  <Paragraphs>217</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Impact</vt:lpstr>
      <vt:lpstr>Roboto Light</vt:lpstr>
      <vt:lpstr>Segoe UI</vt:lpstr>
      <vt:lpstr>Segoe UI Black</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Elanthirayan</dc:creator>
  <cp:lastModifiedBy>Elanthirayan E</cp:lastModifiedBy>
  <cp:revision>21</cp:revision>
  <dcterms:created xsi:type="dcterms:W3CDTF">2024-11-06T13:33:36Z</dcterms:created>
  <dcterms:modified xsi:type="dcterms:W3CDTF">2025-05-14T13:47:32Z</dcterms:modified>
</cp:coreProperties>
</file>